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Montserrat"/>
      <p:regular r:id="rId36"/>
      <p:bold r:id="rId37"/>
      <p:italic r:id="rId38"/>
      <p:boldItalic r:id="rId39"/>
    </p:embeddedFont>
    <p:embeddedFont>
      <p:font typeface="Candara"/>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4" roundtripDataSignature="AMtx7mi4xgu9lC6NkIRqbavK069m1CnW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DB636FC-C9F1-47B5-B1A1-AF015936B5CE}">
  <a:tblStyle styleId="{9DB636FC-C9F1-47B5-B1A1-AF015936B5CE}" styleName="Table_0">
    <a:wholeTbl>
      <a:tcTxStyle b="off" i="off">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9B20D588-6016-471E-B667-85E6A534050D}"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Candara-regular.fntdata"/><Relationship Id="rId20" Type="http://schemas.openxmlformats.org/officeDocument/2006/relationships/slide" Target="slides/slide15.xml"/><Relationship Id="rId42" Type="http://schemas.openxmlformats.org/officeDocument/2006/relationships/font" Target="fonts/Candara-italic.fntdata"/><Relationship Id="rId41" Type="http://schemas.openxmlformats.org/officeDocument/2006/relationships/font" Target="fonts/Candara-bold.fntdata"/><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font" Target="fonts/Candara-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Montserrat-bold.fntdata"/><Relationship Id="rId14" Type="http://schemas.openxmlformats.org/officeDocument/2006/relationships/slide" Target="slides/slide9.xml"/><Relationship Id="rId36" Type="http://schemas.openxmlformats.org/officeDocument/2006/relationships/font" Target="fonts/Montserrat-regular.fntdata"/><Relationship Id="rId17" Type="http://schemas.openxmlformats.org/officeDocument/2006/relationships/slide" Target="slides/slide12.xml"/><Relationship Id="rId39" Type="http://schemas.openxmlformats.org/officeDocument/2006/relationships/font" Target="fonts/Montserrat-boldItalic.fntdata"/><Relationship Id="rId16" Type="http://schemas.openxmlformats.org/officeDocument/2006/relationships/slide" Target="slides/slide11.xml"/><Relationship Id="rId38" Type="http://schemas.openxmlformats.org/officeDocument/2006/relationships/font" Target="fonts/Montserrat-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680d50833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1680d50833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680d50833b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g1680d50833b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31" name="Google Shape;23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82" name="Google Shape;28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33" name="Google Shape;33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84" name="Google Shape;38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34" name="Google Shape;43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5" name="Google Shape;44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485" name="Google Shape;48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5" name="Google Shape;49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35" name="Google Shape;53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6" name="Google Shape;54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86" name="Google Shape;58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6" name="Google Shape;59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636" name="Google Shape;636;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645" name="Google Shape;64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1680d50833b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5" name="Google Shape;655;g1680d50833b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1680d50833b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3" name="Google Shape;663;g1680d50833b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0" name="Google Shape;67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jpg"/><Relationship Id="rId6"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jpg"/><Relationship Id="rId6"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jpg"/><Relationship Id="rId6"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jpg"/><Relationship Id="rId6"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jpg"/><Relationship Id="rId6"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jpg"/><Relationship Id="rId6"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1" name="Shape 11"/>
        <p:cNvGrpSpPr/>
        <p:nvPr/>
      </p:nvGrpSpPr>
      <p:grpSpPr>
        <a:xfrm>
          <a:off x="0" y="0"/>
          <a:ext cx="0" cy="0"/>
          <a:chOff x="0" y="0"/>
          <a:chExt cx="0" cy="0"/>
        </a:xfrm>
      </p:grpSpPr>
      <p:sp>
        <p:nvSpPr>
          <p:cNvPr id="12" name="Google Shape;12;p42"/>
          <p:cNvSpPr/>
          <p:nvPr>
            <p:ph idx="2" type="pic"/>
          </p:nvPr>
        </p:nvSpPr>
        <p:spPr>
          <a:xfrm>
            <a:off x="4572000" y="767310"/>
            <a:ext cx="3608880" cy="3608880"/>
          </a:xfrm>
          <a:prstGeom prst="rect">
            <a:avLst/>
          </a:prstGeom>
          <a:noFill/>
          <a:ln>
            <a:noFill/>
          </a:ln>
        </p:spPr>
      </p:sp>
      <p:sp>
        <p:nvSpPr>
          <p:cNvPr id="13" name="Google Shape;13;p42"/>
          <p:cNvSpPr/>
          <p:nvPr/>
        </p:nvSpPr>
        <p:spPr>
          <a:xfrm>
            <a:off x="-1" y="4632056"/>
            <a:ext cx="9144001" cy="50772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050" u="none" cap="none" strike="noStrike">
              <a:solidFill>
                <a:schemeClr val="lt1"/>
              </a:solidFill>
              <a:latin typeface="Calibri"/>
              <a:ea typeface="Calibri"/>
              <a:cs typeface="Calibri"/>
              <a:sym typeface="Calibri"/>
            </a:endParaRPr>
          </a:p>
        </p:txBody>
      </p:sp>
      <p:sp>
        <p:nvSpPr>
          <p:cNvPr id="14" name="Google Shape;14;p42"/>
          <p:cNvSpPr/>
          <p:nvPr/>
        </p:nvSpPr>
        <p:spPr>
          <a:xfrm>
            <a:off x="8086228" y="4163691"/>
            <a:ext cx="1057771" cy="970011"/>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050" u="none" cap="none" strike="noStrike">
              <a:solidFill>
                <a:schemeClr val="lt1"/>
              </a:solidFill>
              <a:latin typeface="Calibri"/>
              <a:ea typeface="Calibri"/>
              <a:cs typeface="Calibri"/>
              <a:sym typeface="Calibri"/>
            </a:endParaRPr>
          </a:p>
        </p:txBody>
      </p:sp>
      <p:sp>
        <p:nvSpPr>
          <p:cNvPr id="15" name="Google Shape;15;p42"/>
          <p:cNvSpPr/>
          <p:nvPr/>
        </p:nvSpPr>
        <p:spPr>
          <a:xfrm>
            <a:off x="-1" y="0"/>
            <a:ext cx="9144000" cy="6625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050" u="none" cap="none" strike="noStrike">
              <a:solidFill>
                <a:schemeClr val="lt1"/>
              </a:solidFill>
              <a:latin typeface="Calibri"/>
              <a:ea typeface="Calibri"/>
              <a:cs typeface="Calibri"/>
              <a:sym typeface="Calibri"/>
            </a:endParaRPr>
          </a:p>
        </p:txBody>
      </p:sp>
      <p:sp>
        <p:nvSpPr>
          <p:cNvPr id="16" name="Google Shape;16;p42"/>
          <p:cNvSpPr/>
          <p:nvPr/>
        </p:nvSpPr>
        <p:spPr>
          <a:xfrm>
            <a:off x="1" y="1"/>
            <a:ext cx="2685082" cy="662552"/>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050" u="none" cap="none" strike="noStrike">
              <a:solidFill>
                <a:schemeClr val="lt1"/>
              </a:solidFill>
              <a:latin typeface="Calibri"/>
              <a:ea typeface="Calibri"/>
              <a:cs typeface="Calibri"/>
              <a:sym typeface="Calibri"/>
            </a:endParaRPr>
          </a:p>
        </p:txBody>
      </p:sp>
      <p:pic>
        <p:nvPicPr>
          <p:cNvPr descr="Logo&#10;&#10;Description automatically generated" id="17" name="Google Shape;17;p42"/>
          <p:cNvPicPr preferRelativeResize="0"/>
          <p:nvPr/>
        </p:nvPicPr>
        <p:blipFill rotWithShape="1">
          <a:blip r:embed="rId2">
            <a:alphaModFix/>
          </a:blip>
          <a:srcRect b="0" l="0" r="0" t="0"/>
          <a:stretch/>
        </p:blipFill>
        <p:spPr>
          <a:xfrm>
            <a:off x="1969384" y="88817"/>
            <a:ext cx="485486" cy="481977"/>
          </a:xfrm>
          <a:prstGeom prst="rect">
            <a:avLst/>
          </a:prstGeom>
          <a:noFill/>
          <a:ln>
            <a:noFill/>
          </a:ln>
        </p:spPr>
      </p:pic>
      <p:pic>
        <p:nvPicPr>
          <p:cNvPr descr="Logo&#10;&#10;Description automatically generated" id="18" name="Google Shape;18;p42"/>
          <p:cNvPicPr preferRelativeResize="0"/>
          <p:nvPr/>
        </p:nvPicPr>
        <p:blipFill rotWithShape="1">
          <a:blip r:embed="rId3">
            <a:alphaModFix/>
          </a:blip>
          <a:srcRect b="0" l="0" r="0" t="0"/>
          <a:stretch/>
        </p:blipFill>
        <p:spPr>
          <a:xfrm>
            <a:off x="1342541" y="42780"/>
            <a:ext cx="574052" cy="574052"/>
          </a:xfrm>
          <a:prstGeom prst="rect">
            <a:avLst/>
          </a:prstGeom>
          <a:noFill/>
          <a:ln>
            <a:noFill/>
          </a:ln>
        </p:spPr>
      </p:pic>
      <p:pic>
        <p:nvPicPr>
          <p:cNvPr descr="Logo&#10;&#10;Description automatically generated" id="19" name="Google Shape;19;p42"/>
          <p:cNvPicPr preferRelativeResize="0"/>
          <p:nvPr/>
        </p:nvPicPr>
        <p:blipFill rotWithShape="1">
          <a:blip r:embed="rId4">
            <a:alphaModFix/>
          </a:blip>
          <a:srcRect b="0" l="0" r="0" t="0"/>
          <a:stretch/>
        </p:blipFill>
        <p:spPr>
          <a:xfrm>
            <a:off x="869587" y="88817"/>
            <a:ext cx="472955" cy="481977"/>
          </a:xfrm>
          <a:prstGeom prst="rect">
            <a:avLst/>
          </a:prstGeom>
          <a:noFill/>
          <a:ln>
            <a:noFill/>
          </a:ln>
        </p:spPr>
      </p:pic>
      <p:pic>
        <p:nvPicPr>
          <p:cNvPr descr="Background pattern&#10;&#10;Description automatically generated" id="20" name="Google Shape;20;p42"/>
          <p:cNvPicPr preferRelativeResize="0"/>
          <p:nvPr/>
        </p:nvPicPr>
        <p:blipFill rotWithShape="1">
          <a:blip r:embed="rId5">
            <a:alphaModFix/>
          </a:blip>
          <a:srcRect b="0" l="0" r="0" t="0"/>
          <a:stretch/>
        </p:blipFill>
        <p:spPr>
          <a:xfrm>
            <a:off x="88386" y="117239"/>
            <a:ext cx="709483" cy="425135"/>
          </a:xfrm>
          <a:prstGeom prst="rect">
            <a:avLst/>
          </a:prstGeom>
          <a:noFill/>
          <a:ln>
            <a:noFill/>
          </a:ln>
        </p:spPr>
      </p:pic>
      <p:sp>
        <p:nvSpPr>
          <p:cNvPr id="21" name="Google Shape;21;p42"/>
          <p:cNvSpPr txBox="1"/>
          <p:nvPr/>
        </p:nvSpPr>
        <p:spPr>
          <a:xfrm>
            <a:off x="2840355" y="57626"/>
            <a:ext cx="6215259"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50" u="none" cap="none" strike="noStrike">
                <a:solidFill>
                  <a:schemeClr val="lt1"/>
                </a:solidFill>
                <a:latin typeface="Arial"/>
                <a:ea typeface="Arial"/>
                <a:cs typeface="Arial"/>
                <a:sym typeface="Arial"/>
              </a:rPr>
              <a:t>Improving Access of Universal Design for Learning in Higher Institutions for Students with Disabilities.</a:t>
            </a:r>
            <a:endParaRPr sz="1050">
              <a:solidFill>
                <a:schemeClr val="lt1"/>
              </a:solidFill>
              <a:latin typeface="Arial"/>
              <a:ea typeface="Arial"/>
              <a:cs typeface="Arial"/>
              <a:sym typeface="Arial"/>
            </a:endParaRPr>
          </a:p>
        </p:txBody>
      </p:sp>
      <p:sp>
        <p:nvSpPr>
          <p:cNvPr id="22" name="Google Shape;22;p42"/>
          <p:cNvSpPr txBox="1"/>
          <p:nvPr/>
        </p:nvSpPr>
        <p:spPr>
          <a:xfrm>
            <a:off x="88386" y="4632056"/>
            <a:ext cx="7722113"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050" u="none" strike="noStrike">
                <a:solidFill>
                  <a:schemeClr val="lt1"/>
                </a:solidFill>
                <a:latin typeface="Calibri"/>
                <a:ea typeface="Calibri"/>
                <a:cs typeface="Calibri"/>
                <a:sym typeface="Calibri"/>
              </a:rPr>
              <a:t>Workshop ini terselenggara atas dukungan dari Kedutaan Besar Amerika Serikat melalui Program FY2022 Alumni Engagement Innovation Fund. </a:t>
            </a:r>
            <a:endParaRPr sz="1050">
              <a:solidFill>
                <a:schemeClr val="lt1"/>
              </a:solidFill>
              <a:latin typeface="Calibri"/>
              <a:ea typeface="Calibri"/>
              <a:cs typeface="Calibri"/>
              <a:sym typeface="Calibri"/>
            </a:endParaRPr>
          </a:p>
        </p:txBody>
      </p:sp>
      <p:pic>
        <p:nvPicPr>
          <p:cNvPr descr="Logo&#10;&#10;Description automatically generated" id="23" name="Google Shape;23;p42"/>
          <p:cNvPicPr preferRelativeResize="0"/>
          <p:nvPr/>
        </p:nvPicPr>
        <p:blipFill rotWithShape="1">
          <a:blip r:embed="rId6">
            <a:alphaModFix/>
          </a:blip>
          <a:srcRect b="0" l="0" r="0" t="0"/>
          <a:stretch/>
        </p:blipFill>
        <p:spPr>
          <a:xfrm>
            <a:off x="8259296" y="4232101"/>
            <a:ext cx="884704" cy="884704"/>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 name="Shape 24"/>
        <p:cNvGrpSpPr/>
        <p:nvPr/>
      </p:nvGrpSpPr>
      <p:grpSpPr>
        <a:xfrm>
          <a:off x="0" y="0"/>
          <a:ext cx="0" cy="0"/>
          <a:chOff x="0" y="0"/>
          <a:chExt cx="0" cy="0"/>
        </a:xfrm>
      </p:grpSpPr>
      <p:sp>
        <p:nvSpPr>
          <p:cNvPr id="25" name="Google Shape;25;p43"/>
          <p:cNvSpPr txBox="1"/>
          <p:nvPr>
            <p:ph type="ctrTitle"/>
          </p:nvPr>
        </p:nvSpPr>
        <p:spPr>
          <a:xfrm>
            <a:off x="1143000" y="841772"/>
            <a:ext cx="68580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43"/>
          <p:cNvSpPr txBox="1"/>
          <p:nvPr>
            <p:ph idx="1" type="subTitle"/>
          </p:nvPr>
        </p:nvSpPr>
        <p:spPr>
          <a:xfrm>
            <a:off x="1143000" y="2701528"/>
            <a:ext cx="6858000" cy="124182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7" name="Google Shape;27;p4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US"/>
              <a:t>‹#›</a:t>
            </a:fld>
            <a:endParaRPr/>
          </a:p>
        </p:txBody>
      </p:sp>
      <p:sp>
        <p:nvSpPr>
          <p:cNvPr id="30" name="Google Shape;30;p43"/>
          <p:cNvSpPr/>
          <p:nvPr/>
        </p:nvSpPr>
        <p:spPr>
          <a:xfrm>
            <a:off x="-1" y="4632056"/>
            <a:ext cx="9144001" cy="50772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1" name="Google Shape;31;p43"/>
          <p:cNvSpPr/>
          <p:nvPr/>
        </p:nvSpPr>
        <p:spPr>
          <a:xfrm>
            <a:off x="8086228" y="4163691"/>
            <a:ext cx="1057771" cy="970011"/>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2" name="Google Shape;32;p43"/>
          <p:cNvSpPr/>
          <p:nvPr/>
        </p:nvSpPr>
        <p:spPr>
          <a:xfrm>
            <a:off x="-1" y="0"/>
            <a:ext cx="9144000" cy="6625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3" name="Google Shape;33;p43"/>
          <p:cNvSpPr/>
          <p:nvPr/>
        </p:nvSpPr>
        <p:spPr>
          <a:xfrm>
            <a:off x="1" y="1"/>
            <a:ext cx="2685082" cy="662552"/>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pic>
        <p:nvPicPr>
          <p:cNvPr descr="Logo&#10;&#10;Description automatically generated" id="34" name="Google Shape;34;p43"/>
          <p:cNvPicPr preferRelativeResize="0"/>
          <p:nvPr/>
        </p:nvPicPr>
        <p:blipFill rotWithShape="1">
          <a:blip r:embed="rId2">
            <a:alphaModFix/>
          </a:blip>
          <a:srcRect b="0" l="0" r="0" t="0"/>
          <a:stretch/>
        </p:blipFill>
        <p:spPr>
          <a:xfrm>
            <a:off x="1969384" y="88817"/>
            <a:ext cx="485486" cy="481977"/>
          </a:xfrm>
          <a:prstGeom prst="rect">
            <a:avLst/>
          </a:prstGeom>
          <a:noFill/>
          <a:ln>
            <a:noFill/>
          </a:ln>
        </p:spPr>
      </p:pic>
      <p:pic>
        <p:nvPicPr>
          <p:cNvPr descr="Logo&#10;&#10;Description automatically generated" id="35" name="Google Shape;35;p43"/>
          <p:cNvPicPr preferRelativeResize="0"/>
          <p:nvPr/>
        </p:nvPicPr>
        <p:blipFill rotWithShape="1">
          <a:blip r:embed="rId3">
            <a:alphaModFix/>
          </a:blip>
          <a:srcRect b="0" l="0" r="0" t="0"/>
          <a:stretch/>
        </p:blipFill>
        <p:spPr>
          <a:xfrm>
            <a:off x="1342541" y="42780"/>
            <a:ext cx="574052" cy="574052"/>
          </a:xfrm>
          <a:prstGeom prst="rect">
            <a:avLst/>
          </a:prstGeom>
          <a:noFill/>
          <a:ln>
            <a:noFill/>
          </a:ln>
        </p:spPr>
      </p:pic>
      <p:pic>
        <p:nvPicPr>
          <p:cNvPr descr="Logo&#10;&#10;Description automatically generated" id="36" name="Google Shape;36;p43"/>
          <p:cNvPicPr preferRelativeResize="0"/>
          <p:nvPr/>
        </p:nvPicPr>
        <p:blipFill rotWithShape="1">
          <a:blip r:embed="rId4">
            <a:alphaModFix/>
          </a:blip>
          <a:srcRect b="0" l="0" r="0" t="0"/>
          <a:stretch/>
        </p:blipFill>
        <p:spPr>
          <a:xfrm>
            <a:off x="869587" y="88817"/>
            <a:ext cx="472955" cy="481977"/>
          </a:xfrm>
          <a:prstGeom prst="rect">
            <a:avLst/>
          </a:prstGeom>
          <a:noFill/>
          <a:ln>
            <a:noFill/>
          </a:ln>
        </p:spPr>
      </p:pic>
      <p:pic>
        <p:nvPicPr>
          <p:cNvPr descr="Background pattern&#10;&#10;Description automatically generated" id="37" name="Google Shape;37;p43"/>
          <p:cNvPicPr preferRelativeResize="0"/>
          <p:nvPr/>
        </p:nvPicPr>
        <p:blipFill rotWithShape="1">
          <a:blip r:embed="rId5">
            <a:alphaModFix/>
          </a:blip>
          <a:srcRect b="0" l="0" r="0" t="0"/>
          <a:stretch/>
        </p:blipFill>
        <p:spPr>
          <a:xfrm>
            <a:off x="88386" y="117239"/>
            <a:ext cx="709483" cy="425135"/>
          </a:xfrm>
          <a:prstGeom prst="rect">
            <a:avLst/>
          </a:prstGeom>
          <a:noFill/>
          <a:ln>
            <a:noFill/>
          </a:ln>
        </p:spPr>
      </p:pic>
      <p:sp>
        <p:nvSpPr>
          <p:cNvPr id="38" name="Google Shape;38;p43"/>
          <p:cNvSpPr txBox="1"/>
          <p:nvPr/>
        </p:nvSpPr>
        <p:spPr>
          <a:xfrm>
            <a:off x="2840355" y="57626"/>
            <a:ext cx="6215259"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50" u="none" strike="noStrike">
                <a:solidFill>
                  <a:schemeClr val="lt1"/>
                </a:solidFill>
                <a:latin typeface="Arial"/>
                <a:ea typeface="Arial"/>
                <a:cs typeface="Arial"/>
                <a:sym typeface="Arial"/>
              </a:rPr>
              <a:t>Improving Access of Universal Design for Learning in Higher Institutions for Students with Disabilities.</a:t>
            </a:r>
            <a:endParaRPr sz="1050">
              <a:solidFill>
                <a:schemeClr val="lt1"/>
              </a:solidFill>
              <a:latin typeface="Arial"/>
              <a:ea typeface="Arial"/>
              <a:cs typeface="Arial"/>
              <a:sym typeface="Arial"/>
            </a:endParaRPr>
          </a:p>
        </p:txBody>
      </p:sp>
      <p:sp>
        <p:nvSpPr>
          <p:cNvPr id="39" name="Google Shape;39;p43"/>
          <p:cNvSpPr txBox="1"/>
          <p:nvPr/>
        </p:nvSpPr>
        <p:spPr>
          <a:xfrm>
            <a:off x="88386" y="4632056"/>
            <a:ext cx="7722113"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050" u="none" strike="noStrike">
                <a:solidFill>
                  <a:schemeClr val="lt1"/>
                </a:solidFill>
                <a:latin typeface="Calibri"/>
                <a:ea typeface="Calibri"/>
                <a:cs typeface="Calibri"/>
                <a:sym typeface="Calibri"/>
              </a:rPr>
              <a:t>Workshop ini terselenggara atas dukungan dari Kedutaan Besar Amerika Serikat melalui Program FY2022 Alumni Engagement Innovation Fund. </a:t>
            </a:r>
            <a:endParaRPr sz="1050">
              <a:solidFill>
                <a:schemeClr val="lt1"/>
              </a:solidFill>
              <a:latin typeface="Calibri"/>
              <a:ea typeface="Calibri"/>
              <a:cs typeface="Calibri"/>
              <a:sym typeface="Calibri"/>
            </a:endParaRPr>
          </a:p>
        </p:txBody>
      </p:sp>
      <p:pic>
        <p:nvPicPr>
          <p:cNvPr descr="Logo&#10;&#10;Description automatically generated" id="40" name="Google Shape;40;p43"/>
          <p:cNvPicPr preferRelativeResize="0"/>
          <p:nvPr/>
        </p:nvPicPr>
        <p:blipFill rotWithShape="1">
          <a:blip r:embed="rId6">
            <a:alphaModFix/>
          </a:blip>
          <a:srcRect b="0" l="0" r="0" t="0"/>
          <a:stretch/>
        </p:blipFill>
        <p:spPr>
          <a:xfrm>
            <a:off x="8259296" y="4232101"/>
            <a:ext cx="884704" cy="884704"/>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1" name="Shape 41"/>
        <p:cNvGrpSpPr/>
        <p:nvPr/>
      </p:nvGrpSpPr>
      <p:grpSpPr>
        <a:xfrm>
          <a:off x="0" y="0"/>
          <a:ext cx="0" cy="0"/>
          <a:chOff x="0" y="0"/>
          <a:chExt cx="0" cy="0"/>
        </a:xfrm>
      </p:grpSpPr>
      <p:sp>
        <p:nvSpPr>
          <p:cNvPr id="42" name="Google Shape;42;p44"/>
          <p:cNvSpPr/>
          <p:nvPr/>
        </p:nvSpPr>
        <p:spPr>
          <a:xfrm>
            <a:off x="-1" y="4632056"/>
            <a:ext cx="9144001" cy="50772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3" name="Google Shape;43;p44"/>
          <p:cNvSpPr/>
          <p:nvPr/>
        </p:nvSpPr>
        <p:spPr>
          <a:xfrm>
            <a:off x="8086228" y="4163691"/>
            <a:ext cx="1057771" cy="970011"/>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4" name="Google Shape;44;p44"/>
          <p:cNvSpPr/>
          <p:nvPr/>
        </p:nvSpPr>
        <p:spPr>
          <a:xfrm>
            <a:off x="-1" y="0"/>
            <a:ext cx="9144000" cy="6625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5" name="Google Shape;45;p44"/>
          <p:cNvSpPr/>
          <p:nvPr/>
        </p:nvSpPr>
        <p:spPr>
          <a:xfrm>
            <a:off x="1" y="1"/>
            <a:ext cx="2685082" cy="662552"/>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pic>
        <p:nvPicPr>
          <p:cNvPr descr="Logo&#10;&#10;Description automatically generated" id="46" name="Google Shape;46;p44"/>
          <p:cNvPicPr preferRelativeResize="0"/>
          <p:nvPr/>
        </p:nvPicPr>
        <p:blipFill rotWithShape="1">
          <a:blip r:embed="rId2">
            <a:alphaModFix/>
          </a:blip>
          <a:srcRect b="0" l="0" r="0" t="0"/>
          <a:stretch/>
        </p:blipFill>
        <p:spPr>
          <a:xfrm>
            <a:off x="1969384" y="88817"/>
            <a:ext cx="485486" cy="481977"/>
          </a:xfrm>
          <a:prstGeom prst="rect">
            <a:avLst/>
          </a:prstGeom>
          <a:noFill/>
          <a:ln>
            <a:noFill/>
          </a:ln>
        </p:spPr>
      </p:pic>
      <p:pic>
        <p:nvPicPr>
          <p:cNvPr descr="Logo&#10;&#10;Description automatically generated" id="47" name="Google Shape;47;p44"/>
          <p:cNvPicPr preferRelativeResize="0"/>
          <p:nvPr/>
        </p:nvPicPr>
        <p:blipFill rotWithShape="1">
          <a:blip r:embed="rId3">
            <a:alphaModFix/>
          </a:blip>
          <a:srcRect b="0" l="0" r="0" t="0"/>
          <a:stretch/>
        </p:blipFill>
        <p:spPr>
          <a:xfrm>
            <a:off x="1342541" y="42780"/>
            <a:ext cx="574052" cy="574052"/>
          </a:xfrm>
          <a:prstGeom prst="rect">
            <a:avLst/>
          </a:prstGeom>
          <a:noFill/>
          <a:ln>
            <a:noFill/>
          </a:ln>
        </p:spPr>
      </p:pic>
      <p:pic>
        <p:nvPicPr>
          <p:cNvPr descr="Logo&#10;&#10;Description automatically generated" id="48" name="Google Shape;48;p44"/>
          <p:cNvPicPr preferRelativeResize="0"/>
          <p:nvPr/>
        </p:nvPicPr>
        <p:blipFill rotWithShape="1">
          <a:blip r:embed="rId4">
            <a:alphaModFix/>
          </a:blip>
          <a:srcRect b="0" l="0" r="0" t="0"/>
          <a:stretch/>
        </p:blipFill>
        <p:spPr>
          <a:xfrm>
            <a:off x="869587" y="88817"/>
            <a:ext cx="472955" cy="481977"/>
          </a:xfrm>
          <a:prstGeom prst="rect">
            <a:avLst/>
          </a:prstGeom>
          <a:noFill/>
          <a:ln>
            <a:noFill/>
          </a:ln>
        </p:spPr>
      </p:pic>
      <p:pic>
        <p:nvPicPr>
          <p:cNvPr descr="Background pattern&#10;&#10;Description automatically generated" id="49" name="Google Shape;49;p44"/>
          <p:cNvPicPr preferRelativeResize="0"/>
          <p:nvPr/>
        </p:nvPicPr>
        <p:blipFill rotWithShape="1">
          <a:blip r:embed="rId5">
            <a:alphaModFix/>
          </a:blip>
          <a:srcRect b="0" l="0" r="0" t="0"/>
          <a:stretch/>
        </p:blipFill>
        <p:spPr>
          <a:xfrm>
            <a:off x="88386" y="117239"/>
            <a:ext cx="709483" cy="425135"/>
          </a:xfrm>
          <a:prstGeom prst="rect">
            <a:avLst/>
          </a:prstGeom>
          <a:noFill/>
          <a:ln>
            <a:noFill/>
          </a:ln>
        </p:spPr>
      </p:pic>
      <p:sp>
        <p:nvSpPr>
          <p:cNvPr id="50" name="Google Shape;50;p44"/>
          <p:cNvSpPr txBox="1"/>
          <p:nvPr/>
        </p:nvSpPr>
        <p:spPr>
          <a:xfrm>
            <a:off x="2840355" y="57626"/>
            <a:ext cx="6215259"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50" u="none" strike="noStrike">
                <a:solidFill>
                  <a:schemeClr val="lt1"/>
                </a:solidFill>
                <a:latin typeface="Arial"/>
                <a:ea typeface="Arial"/>
                <a:cs typeface="Arial"/>
                <a:sym typeface="Arial"/>
              </a:rPr>
              <a:t>Improving Access of Universal Design for Learning in Higher Institutions for Students with Disabilities.</a:t>
            </a:r>
            <a:endParaRPr sz="1050">
              <a:solidFill>
                <a:schemeClr val="lt1"/>
              </a:solidFill>
              <a:latin typeface="Arial"/>
              <a:ea typeface="Arial"/>
              <a:cs typeface="Arial"/>
              <a:sym typeface="Arial"/>
            </a:endParaRPr>
          </a:p>
        </p:txBody>
      </p:sp>
      <p:sp>
        <p:nvSpPr>
          <p:cNvPr id="51" name="Google Shape;51;p44"/>
          <p:cNvSpPr txBox="1"/>
          <p:nvPr/>
        </p:nvSpPr>
        <p:spPr>
          <a:xfrm>
            <a:off x="88386" y="4632056"/>
            <a:ext cx="7722113"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050" u="none" strike="noStrike">
                <a:solidFill>
                  <a:schemeClr val="lt1"/>
                </a:solidFill>
                <a:latin typeface="Calibri"/>
                <a:ea typeface="Calibri"/>
                <a:cs typeface="Calibri"/>
                <a:sym typeface="Calibri"/>
              </a:rPr>
              <a:t>Workshop ini terselenggara atas dukungan dari Kedutaan Besar Amerika Serikat melalui Program FY2022 Alumni Engagement Innovation Fund. </a:t>
            </a:r>
            <a:endParaRPr sz="1050">
              <a:solidFill>
                <a:schemeClr val="lt1"/>
              </a:solidFill>
              <a:latin typeface="Calibri"/>
              <a:ea typeface="Calibri"/>
              <a:cs typeface="Calibri"/>
              <a:sym typeface="Calibri"/>
            </a:endParaRPr>
          </a:p>
        </p:txBody>
      </p:sp>
      <p:pic>
        <p:nvPicPr>
          <p:cNvPr descr="Logo&#10;&#10;Description automatically generated" id="52" name="Google Shape;52;p44"/>
          <p:cNvPicPr preferRelativeResize="0"/>
          <p:nvPr/>
        </p:nvPicPr>
        <p:blipFill rotWithShape="1">
          <a:blip r:embed="rId6">
            <a:alphaModFix/>
          </a:blip>
          <a:srcRect b="0" l="0" r="0" t="0"/>
          <a:stretch/>
        </p:blipFill>
        <p:spPr>
          <a:xfrm>
            <a:off x="8259296" y="4232101"/>
            <a:ext cx="884704" cy="884704"/>
          </a:xfrm>
          <a:prstGeom prst="rect">
            <a:avLst/>
          </a:prstGeom>
          <a:noFill/>
          <a:ln>
            <a:noFill/>
          </a:ln>
        </p:spPr>
      </p:pic>
      <p:sp>
        <p:nvSpPr>
          <p:cNvPr id="53" name="Google Shape;53;p44"/>
          <p:cNvSpPr/>
          <p:nvPr>
            <p:ph idx="2" type="pic"/>
          </p:nvPr>
        </p:nvSpPr>
        <p:spPr>
          <a:xfrm>
            <a:off x="7230056" y="730961"/>
            <a:ext cx="1650602" cy="1650602"/>
          </a:xfrm>
          <a:prstGeom prst="rect">
            <a:avLst/>
          </a:prstGeom>
          <a:noFill/>
          <a:ln>
            <a:noFill/>
          </a:ln>
        </p:spPr>
      </p:sp>
      <p:sp>
        <p:nvSpPr>
          <p:cNvPr id="54" name="Google Shape;54;p44"/>
          <p:cNvSpPr/>
          <p:nvPr>
            <p:ph idx="3" type="pic"/>
          </p:nvPr>
        </p:nvSpPr>
        <p:spPr>
          <a:xfrm>
            <a:off x="4263493" y="1533324"/>
            <a:ext cx="2855238" cy="2855238"/>
          </a:xfrm>
          <a:prstGeom prst="rect">
            <a:avLst/>
          </a:prstGeom>
          <a:noFill/>
          <a:ln>
            <a:noFill/>
          </a:ln>
        </p:spPr>
      </p:sp>
      <p:sp>
        <p:nvSpPr>
          <p:cNvPr id="55" name="Google Shape;55;p44"/>
          <p:cNvSpPr/>
          <p:nvPr>
            <p:ph idx="4" type="pic"/>
          </p:nvPr>
        </p:nvSpPr>
        <p:spPr>
          <a:xfrm>
            <a:off x="7230056" y="2487272"/>
            <a:ext cx="1201205" cy="120120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 name="Shape 56"/>
        <p:cNvGrpSpPr/>
        <p:nvPr/>
      </p:nvGrpSpPr>
      <p:grpSpPr>
        <a:xfrm>
          <a:off x="0" y="0"/>
          <a:ext cx="0" cy="0"/>
          <a:chOff x="0" y="0"/>
          <a:chExt cx="0" cy="0"/>
        </a:xfrm>
      </p:grpSpPr>
      <p:sp>
        <p:nvSpPr>
          <p:cNvPr id="57" name="Google Shape;57;p45"/>
          <p:cNvSpPr txBox="1"/>
          <p:nvPr>
            <p:ph type="title"/>
          </p:nvPr>
        </p:nvSpPr>
        <p:spPr>
          <a:xfrm>
            <a:off x="628650" y="751369"/>
            <a:ext cx="7886700" cy="51664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45"/>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9" name="Google Shape;59;p45"/>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0" name="Google Shape;60;p4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4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45"/>
          <p:cNvSpPr/>
          <p:nvPr/>
        </p:nvSpPr>
        <p:spPr>
          <a:xfrm>
            <a:off x="-1" y="4632056"/>
            <a:ext cx="9144001" cy="50772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4" name="Google Shape;64;p45"/>
          <p:cNvSpPr/>
          <p:nvPr/>
        </p:nvSpPr>
        <p:spPr>
          <a:xfrm>
            <a:off x="8086228" y="4163691"/>
            <a:ext cx="1057771" cy="970011"/>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5" name="Google Shape;65;p45"/>
          <p:cNvSpPr/>
          <p:nvPr/>
        </p:nvSpPr>
        <p:spPr>
          <a:xfrm>
            <a:off x="-1" y="0"/>
            <a:ext cx="9144000" cy="6625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6" name="Google Shape;66;p45"/>
          <p:cNvSpPr/>
          <p:nvPr/>
        </p:nvSpPr>
        <p:spPr>
          <a:xfrm>
            <a:off x="1" y="1"/>
            <a:ext cx="2685082" cy="662552"/>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pic>
        <p:nvPicPr>
          <p:cNvPr descr="Logo&#10;&#10;Description automatically generated" id="67" name="Google Shape;67;p45"/>
          <p:cNvPicPr preferRelativeResize="0"/>
          <p:nvPr/>
        </p:nvPicPr>
        <p:blipFill rotWithShape="1">
          <a:blip r:embed="rId2">
            <a:alphaModFix/>
          </a:blip>
          <a:srcRect b="0" l="0" r="0" t="0"/>
          <a:stretch/>
        </p:blipFill>
        <p:spPr>
          <a:xfrm>
            <a:off x="1969384" y="88817"/>
            <a:ext cx="485486" cy="481977"/>
          </a:xfrm>
          <a:prstGeom prst="rect">
            <a:avLst/>
          </a:prstGeom>
          <a:noFill/>
          <a:ln>
            <a:noFill/>
          </a:ln>
        </p:spPr>
      </p:pic>
      <p:pic>
        <p:nvPicPr>
          <p:cNvPr descr="Logo&#10;&#10;Description automatically generated" id="68" name="Google Shape;68;p45"/>
          <p:cNvPicPr preferRelativeResize="0"/>
          <p:nvPr/>
        </p:nvPicPr>
        <p:blipFill rotWithShape="1">
          <a:blip r:embed="rId3">
            <a:alphaModFix/>
          </a:blip>
          <a:srcRect b="0" l="0" r="0" t="0"/>
          <a:stretch/>
        </p:blipFill>
        <p:spPr>
          <a:xfrm>
            <a:off x="1342541" y="42780"/>
            <a:ext cx="574052" cy="574052"/>
          </a:xfrm>
          <a:prstGeom prst="rect">
            <a:avLst/>
          </a:prstGeom>
          <a:noFill/>
          <a:ln>
            <a:noFill/>
          </a:ln>
        </p:spPr>
      </p:pic>
      <p:pic>
        <p:nvPicPr>
          <p:cNvPr descr="Logo&#10;&#10;Description automatically generated" id="69" name="Google Shape;69;p45"/>
          <p:cNvPicPr preferRelativeResize="0"/>
          <p:nvPr/>
        </p:nvPicPr>
        <p:blipFill rotWithShape="1">
          <a:blip r:embed="rId4">
            <a:alphaModFix/>
          </a:blip>
          <a:srcRect b="0" l="0" r="0" t="0"/>
          <a:stretch/>
        </p:blipFill>
        <p:spPr>
          <a:xfrm>
            <a:off x="869587" y="88817"/>
            <a:ext cx="472955" cy="481977"/>
          </a:xfrm>
          <a:prstGeom prst="rect">
            <a:avLst/>
          </a:prstGeom>
          <a:noFill/>
          <a:ln>
            <a:noFill/>
          </a:ln>
        </p:spPr>
      </p:pic>
      <p:pic>
        <p:nvPicPr>
          <p:cNvPr descr="Background pattern&#10;&#10;Description automatically generated" id="70" name="Google Shape;70;p45"/>
          <p:cNvPicPr preferRelativeResize="0"/>
          <p:nvPr/>
        </p:nvPicPr>
        <p:blipFill rotWithShape="1">
          <a:blip r:embed="rId5">
            <a:alphaModFix/>
          </a:blip>
          <a:srcRect b="0" l="0" r="0" t="0"/>
          <a:stretch/>
        </p:blipFill>
        <p:spPr>
          <a:xfrm>
            <a:off x="88386" y="117239"/>
            <a:ext cx="709483" cy="425135"/>
          </a:xfrm>
          <a:prstGeom prst="rect">
            <a:avLst/>
          </a:prstGeom>
          <a:noFill/>
          <a:ln>
            <a:noFill/>
          </a:ln>
        </p:spPr>
      </p:pic>
      <p:sp>
        <p:nvSpPr>
          <p:cNvPr id="71" name="Google Shape;71;p45"/>
          <p:cNvSpPr txBox="1"/>
          <p:nvPr/>
        </p:nvSpPr>
        <p:spPr>
          <a:xfrm>
            <a:off x="2840355" y="57626"/>
            <a:ext cx="6215259"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50" u="none" strike="noStrike">
                <a:solidFill>
                  <a:schemeClr val="lt1"/>
                </a:solidFill>
                <a:latin typeface="Arial"/>
                <a:ea typeface="Arial"/>
                <a:cs typeface="Arial"/>
                <a:sym typeface="Arial"/>
              </a:rPr>
              <a:t>Improving Access of Universal Design for Learning in Higher Institutions for Students with Disabilities.</a:t>
            </a:r>
            <a:endParaRPr sz="1050">
              <a:solidFill>
                <a:schemeClr val="lt1"/>
              </a:solidFill>
              <a:latin typeface="Arial"/>
              <a:ea typeface="Arial"/>
              <a:cs typeface="Arial"/>
              <a:sym typeface="Arial"/>
            </a:endParaRPr>
          </a:p>
        </p:txBody>
      </p:sp>
      <p:sp>
        <p:nvSpPr>
          <p:cNvPr id="72" name="Google Shape;72;p45"/>
          <p:cNvSpPr txBox="1"/>
          <p:nvPr/>
        </p:nvSpPr>
        <p:spPr>
          <a:xfrm>
            <a:off x="88386" y="4632056"/>
            <a:ext cx="7722113"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050" u="none" strike="noStrike">
                <a:solidFill>
                  <a:schemeClr val="lt1"/>
                </a:solidFill>
                <a:latin typeface="Calibri"/>
                <a:ea typeface="Calibri"/>
                <a:cs typeface="Calibri"/>
                <a:sym typeface="Calibri"/>
              </a:rPr>
              <a:t>Workshop ini terselenggara atas dukungan dari Kedutaan Besar Amerika Serikat melalui Program FY2022 Alumni Engagement Innovation Fund. </a:t>
            </a:r>
            <a:endParaRPr sz="1050">
              <a:solidFill>
                <a:schemeClr val="lt1"/>
              </a:solidFill>
              <a:latin typeface="Calibri"/>
              <a:ea typeface="Calibri"/>
              <a:cs typeface="Calibri"/>
              <a:sym typeface="Calibri"/>
            </a:endParaRPr>
          </a:p>
        </p:txBody>
      </p:sp>
      <p:pic>
        <p:nvPicPr>
          <p:cNvPr descr="Logo&#10;&#10;Description automatically generated" id="73" name="Google Shape;73;p45"/>
          <p:cNvPicPr preferRelativeResize="0"/>
          <p:nvPr/>
        </p:nvPicPr>
        <p:blipFill rotWithShape="1">
          <a:blip r:embed="rId6">
            <a:alphaModFix/>
          </a:blip>
          <a:srcRect b="0" l="0" r="0" t="0"/>
          <a:stretch/>
        </p:blipFill>
        <p:spPr>
          <a:xfrm>
            <a:off x="8259296" y="4232101"/>
            <a:ext cx="884704" cy="884704"/>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74" name="Shape 74"/>
        <p:cNvGrpSpPr/>
        <p:nvPr/>
      </p:nvGrpSpPr>
      <p:grpSpPr>
        <a:xfrm>
          <a:off x="0" y="0"/>
          <a:ext cx="0" cy="0"/>
          <a:chOff x="0" y="0"/>
          <a:chExt cx="0" cy="0"/>
        </a:xfrm>
      </p:grpSpPr>
      <p:sp>
        <p:nvSpPr>
          <p:cNvPr id="75" name="Google Shape;75;p46"/>
          <p:cNvSpPr/>
          <p:nvPr/>
        </p:nvSpPr>
        <p:spPr>
          <a:xfrm>
            <a:off x="-1" y="4632056"/>
            <a:ext cx="9144001" cy="50772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76" name="Google Shape;76;p46"/>
          <p:cNvSpPr/>
          <p:nvPr/>
        </p:nvSpPr>
        <p:spPr>
          <a:xfrm>
            <a:off x="8086228" y="4163691"/>
            <a:ext cx="1057771" cy="970011"/>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77" name="Google Shape;77;p46"/>
          <p:cNvSpPr/>
          <p:nvPr/>
        </p:nvSpPr>
        <p:spPr>
          <a:xfrm>
            <a:off x="-1" y="0"/>
            <a:ext cx="9144000" cy="6625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78" name="Google Shape;78;p46"/>
          <p:cNvSpPr/>
          <p:nvPr/>
        </p:nvSpPr>
        <p:spPr>
          <a:xfrm>
            <a:off x="1" y="1"/>
            <a:ext cx="2685082" cy="662552"/>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pic>
        <p:nvPicPr>
          <p:cNvPr descr="Logo&#10;&#10;Description automatically generated" id="79" name="Google Shape;79;p46"/>
          <p:cNvPicPr preferRelativeResize="0"/>
          <p:nvPr/>
        </p:nvPicPr>
        <p:blipFill rotWithShape="1">
          <a:blip r:embed="rId2">
            <a:alphaModFix/>
          </a:blip>
          <a:srcRect b="0" l="0" r="0" t="0"/>
          <a:stretch/>
        </p:blipFill>
        <p:spPr>
          <a:xfrm>
            <a:off x="1969384" y="88817"/>
            <a:ext cx="485486" cy="481977"/>
          </a:xfrm>
          <a:prstGeom prst="rect">
            <a:avLst/>
          </a:prstGeom>
          <a:noFill/>
          <a:ln>
            <a:noFill/>
          </a:ln>
        </p:spPr>
      </p:pic>
      <p:pic>
        <p:nvPicPr>
          <p:cNvPr descr="Logo&#10;&#10;Description automatically generated" id="80" name="Google Shape;80;p46"/>
          <p:cNvPicPr preferRelativeResize="0"/>
          <p:nvPr/>
        </p:nvPicPr>
        <p:blipFill rotWithShape="1">
          <a:blip r:embed="rId3">
            <a:alphaModFix/>
          </a:blip>
          <a:srcRect b="0" l="0" r="0" t="0"/>
          <a:stretch/>
        </p:blipFill>
        <p:spPr>
          <a:xfrm>
            <a:off x="1342541" y="42780"/>
            <a:ext cx="574052" cy="574052"/>
          </a:xfrm>
          <a:prstGeom prst="rect">
            <a:avLst/>
          </a:prstGeom>
          <a:noFill/>
          <a:ln>
            <a:noFill/>
          </a:ln>
        </p:spPr>
      </p:pic>
      <p:pic>
        <p:nvPicPr>
          <p:cNvPr descr="Logo&#10;&#10;Description automatically generated" id="81" name="Google Shape;81;p46"/>
          <p:cNvPicPr preferRelativeResize="0"/>
          <p:nvPr/>
        </p:nvPicPr>
        <p:blipFill rotWithShape="1">
          <a:blip r:embed="rId4">
            <a:alphaModFix/>
          </a:blip>
          <a:srcRect b="0" l="0" r="0" t="0"/>
          <a:stretch/>
        </p:blipFill>
        <p:spPr>
          <a:xfrm>
            <a:off x="869587" y="88817"/>
            <a:ext cx="472955" cy="481977"/>
          </a:xfrm>
          <a:prstGeom prst="rect">
            <a:avLst/>
          </a:prstGeom>
          <a:noFill/>
          <a:ln>
            <a:noFill/>
          </a:ln>
        </p:spPr>
      </p:pic>
      <p:pic>
        <p:nvPicPr>
          <p:cNvPr descr="Background pattern&#10;&#10;Description automatically generated" id="82" name="Google Shape;82;p46"/>
          <p:cNvPicPr preferRelativeResize="0"/>
          <p:nvPr/>
        </p:nvPicPr>
        <p:blipFill rotWithShape="1">
          <a:blip r:embed="rId5">
            <a:alphaModFix/>
          </a:blip>
          <a:srcRect b="0" l="0" r="0" t="0"/>
          <a:stretch/>
        </p:blipFill>
        <p:spPr>
          <a:xfrm>
            <a:off x="88386" y="117239"/>
            <a:ext cx="709483" cy="425135"/>
          </a:xfrm>
          <a:prstGeom prst="rect">
            <a:avLst/>
          </a:prstGeom>
          <a:noFill/>
          <a:ln>
            <a:noFill/>
          </a:ln>
        </p:spPr>
      </p:pic>
      <p:sp>
        <p:nvSpPr>
          <p:cNvPr id="83" name="Google Shape;83;p46"/>
          <p:cNvSpPr txBox="1"/>
          <p:nvPr/>
        </p:nvSpPr>
        <p:spPr>
          <a:xfrm>
            <a:off x="2840355" y="57626"/>
            <a:ext cx="6215259"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50" u="none" strike="noStrike">
                <a:solidFill>
                  <a:schemeClr val="lt1"/>
                </a:solidFill>
                <a:latin typeface="Arial"/>
                <a:ea typeface="Arial"/>
                <a:cs typeface="Arial"/>
                <a:sym typeface="Arial"/>
              </a:rPr>
              <a:t>Improving Access of Universal Design for Learning in Higher Institutions for Students with Disabilities.</a:t>
            </a:r>
            <a:endParaRPr sz="1050">
              <a:solidFill>
                <a:schemeClr val="lt1"/>
              </a:solidFill>
              <a:latin typeface="Arial"/>
              <a:ea typeface="Arial"/>
              <a:cs typeface="Arial"/>
              <a:sym typeface="Arial"/>
            </a:endParaRPr>
          </a:p>
        </p:txBody>
      </p:sp>
      <p:sp>
        <p:nvSpPr>
          <p:cNvPr id="84" name="Google Shape;84;p46"/>
          <p:cNvSpPr txBox="1"/>
          <p:nvPr/>
        </p:nvSpPr>
        <p:spPr>
          <a:xfrm>
            <a:off x="88386" y="4632056"/>
            <a:ext cx="7722113"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050" u="none" strike="noStrike">
                <a:solidFill>
                  <a:schemeClr val="lt1"/>
                </a:solidFill>
                <a:latin typeface="Calibri"/>
                <a:ea typeface="Calibri"/>
                <a:cs typeface="Calibri"/>
                <a:sym typeface="Calibri"/>
              </a:rPr>
              <a:t>Workshop ini terselenggara atas dukungan dari Kedutaan Besar Amerika Serikat melalui Program FY2022 Alumni Engagement Innovation Fund. </a:t>
            </a:r>
            <a:endParaRPr sz="1050">
              <a:solidFill>
                <a:schemeClr val="lt1"/>
              </a:solidFill>
              <a:latin typeface="Calibri"/>
              <a:ea typeface="Calibri"/>
              <a:cs typeface="Calibri"/>
              <a:sym typeface="Calibri"/>
            </a:endParaRPr>
          </a:p>
        </p:txBody>
      </p:sp>
      <p:pic>
        <p:nvPicPr>
          <p:cNvPr descr="Logo&#10;&#10;Description automatically generated" id="85" name="Google Shape;85;p46"/>
          <p:cNvPicPr preferRelativeResize="0"/>
          <p:nvPr/>
        </p:nvPicPr>
        <p:blipFill rotWithShape="1">
          <a:blip r:embed="rId6">
            <a:alphaModFix/>
          </a:blip>
          <a:srcRect b="0" l="0" r="0" t="0"/>
          <a:stretch/>
        </p:blipFill>
        <p:spPr>
          <a:xfrm>
            <a:off x="8259296" y="4232101"/>
            <a:ext cx="884704" cy="884704"/>
          </a:xfrm>
          <a:prstGeom prst="rect">
            <a:avLst/>
          </a:prstGeom>
          <a:noFill/>
          <a:ln>
            <a:noFill/>
          </a:ln>
        </p:spPr>
      </p:pic>
      <p:sp>
        <p:nvSpPr>
          <p:cNvPr id="86" name="Google Shape;86;p46"/>
          <p:cNvSpPr/>
          <p:nvPr>
            <p:ph idx="2" type="pic"/>
          </p:nvPr>
        </p:nvSpPr>
        <p:spPr>
          <a:xfrm>
            <a:off x="3843338" y="1114425"/>
            <a:ext cx="1457325" cy="1457325"/>
          </a:xfrm>
          <a:prstGeom prst="rect">
            <a:avLst/>
          </a:prstGeom>
          <a:noFill/>
          <a:ln>
            <a:noFill/>
          </a:ln>
        </p:spPr>
      </p:sp>
      <p:sp>
        <p:nvSpPr>
          <p:cNvPr id="87" name="Google Shape;87;p46"/>
          <p:cNvSpPr/>
          <p:nvPr>
            <p:ph idx="3" type="pic"/>
          </p:nvPr>
        </p:nvSpPr>
        <p:spPr>
          <a:xfrm>
            <a:off x="1536876" y="1114425"/>
            <a:ext cx="1457325" cy="1457325"/>
          </a:xfrm>
          <a:prstGeom prst="rect">
            <a:avLst/>
          </a:prstGeom>
          <a:noFill/>
          <a:ln>
            <a:noFill/>
          </a:ln>
        </p:spPr>
      </p:sp>
      <p:sp>
        <p:nvSpPr>
          <p:cNvPr id="88" name="Google Shape;88;p46"/>
          <p:cNvSpPr/>
          <p:nvPr>
            <p:ph idx="4" type="pic"/>
          </p:nvPr>
        </p:nvSpPr>
        <p:spPr>
          <a:xfrm>
            <a:off x="6149798" y="1114425"/>
            <a:ext cx="1457325" cy="1457325"/>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89" name="Shape 89"/>
        <p:cNvGrpSpPr/>
        <p:nvPr/>
      </p:nvGrpSpPr>
      <p:grpSpPr>
        <a:xfrm>
          <a:off x="0" y="0"/>
          <a:ext cx="0" cy="0"/>
          <a:chOff x="0" y="0"/>
          <a:chExt cx="0" cy="0"/>
        </a:xfrm>
      </p:grpSpPr>
      <p:sp>
        <p:nvSpPr>
          <p:cNvPr id="90" name="Google Shape;90;p47"/>
          <p:cNvSpPr/>
          <p:nvPr/>
        </p:nvSpPr>
        <p:spPr>
          <a:xfrm>
            <a:off x="-1" y="4632056"/>
            <a:ext cx="9144001" cy="50772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91" name="Google Shape;91;p47"/>
          <p:cNvSpPr/>
          <p:nvPr/>
        </p:nvSpPr>
        <p:spPr>
          <a:xfrm>
            <a:off x="8086228" y="4163691"/>
            <a:ext cx="1057771" cy="970011"/>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92" name="Google Shape;92;p47"/>
          <p:cNvSpPr/>
          <p:nvPr/>
        </p:nvSpPr>
        <p:spPr>
          <a:xfrm>
            <a:off x="-1" y="0"/>
            <a:ext cx="9144000" cy="6625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93" name="Google Shape;93;p47"/>
          <p:cNvSpPr/>
          <p:nvPr/>
        </p:nvSpPr>
        <p:spPr>
          <a:xfrm>
            <a:off x="1" y="1"/>
            <a:ext cx="2685082" cy="662552"/>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pic>
        <p:nvPicPr>
          <p:cNvPr descr="Logo&#10;&#10;Description automatically generated" id="94" name="Google Shape;94;p47"/>
          <p:cNvPicPr preferRelativeResize="0"/>
          <p:nvPr/>
        </p:nvPicPr>
        <p:blipFill rotWithShape="1">
          <a:blip r:embed="rId2">
            <a:alphaModFix/>
          </a:blip>
          <a:srcRect b="0" l="0" r="0" t="0"/>
          <a:stretch/>
        </p:blipFill>
        <p:spPr>
          <a:xfrm>
            <a:off x="1969384" y="88817"/>
            <a:ext cx="485486" cy="481977"/>
          </a:xfrm>
          <a:prstGeom prst="rect">
            <a:avLst/>
          </a:prstGeom>
          <a:noFill/>
          <a:ln>
            <a:noFill/>
          </a:ln>
        </p:spPr>
      </p:pic>
      <p:pic>
        <p:nvPicPr>
          <p:cNvPr descr="Logo&#10;&#10;Description automatically generated" id="95" name="Google Shape;95;p47"/>
          <p:cNvPicPr preferRelativeResize="0"/>
          <p:nvPr/>
        </p:nvPicPr>
        <p:blipFill rotWithShape="1">
          <a:blip r:embed="rId3">
            <a:alphaModFix/>
          </a:blip>
          <a:srcRect b="0" l="0" r="0" t="0"/>
          <a:stretch/>
        </p:blipFill>
        <p:spPr>
          <a:xfrm>
            <a:off x="1342541" y="42780"/>
            <a:ext cx="574052" cy="574052"/>
          </a:xfrm>
          <a:prstGeom prst="rect">
            <a:avLst/>
          </a:prstGeom>
          <a:noFill/>
          <a:ln>
            <a:noFill/>
          </a:ln>
        </p:spPr>
      </p:pic>
      <p:pic>
        <p:nvPicPr>
          <p:cNvPr descr="Logo&#10;&#10;Description automatically generated" id="96" name="Google Shape;96;p47"/>
          <p:cNvPicPr preferRelativeResize="0"/>
          <p:nvPr/>
        </p:nvPicPr>
        <p:blipFill rotWithShape="1">
          <a:blip r:embed="rId4">
            <a:alphaModFix/>
          </a:blip>
          <a:srcRect b="0" l="0" r="0" t="0"/>
          <a:stretch/>
        </p:blipFill>
        <p:spPr>
          <a:xfrm>
            <a:off x="869587" y="88817"/>
            <a:ext cx="472955" cy="481977"/>
          </a:xfrm>
          <a:prstGeom prst="rect">
            <a:avLst/>
          </a:prstGeom>
          <a:noFill/>
          <a:ln>
            <a:noFill/>
          </a:ln>
        </p:spPr>
      </p:pic>
      <p:pic>
        <p:nvPicPr>
          <p:cNvPr descr="Background pattern&#10;&#10;Description automatically generated" id="97" name="Google Shape;97;p47"/>
          <p:cNvPicPr preferRelativeResize="0"/>
          <p:nvPr/>
        </p:nvPicPr>
        <p:blipFill rotWithShape="1">
          <a:blip r:embed="rId5">
            <a:alphaModFix/>
          </a:blip>
          <a:srcRect b="0" l="0" r="0" t="0"/>
          <a:stretch/>
        </p:blipFill>
        <p:spPr>
          <a:xfrm>
            <a:off x="88386" y="117239"/>
            <a:ext cx="709483" cy="425135"/>
          </a:xfrm>
          <a:prstGeom prst="rect">
            <a:avLst/>
          </a:prstGeom>
          <a:noFill/>
          <a:ln>
            <a:noFill/>
          </a:ln>
        </p:spPr>
      </p:pic>
      <p:sp>
        <p:nvSpPr>
          <p:cNvPr id="98" name="Google Shape;98;p47"/>
          <p:cNvSpPr txBox="1"/>
          <p:nvPr/>
        </p:nvSpPr>
        <p:spPr>
          <a:xfrm>
            <a:off x="2840355" y="57626"/>
            <a:ext cx="6215259"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50" u="none" strike="noStrike">
                <a:solidFill>
                  <a:schemeClr val="lt1"/>
                </a:solidFill>
                <a:latin typeface="Arial"/>
                <a:ea typeface="Arial"/>
                <a:cs typeface="Arial"/>
                <a:sym typeface="Arial"/>
              </a:rPr>
              <a:t>Improving Access of Universal Design for Learning in Higher Institutions for Students with Disabilities.</a:t>
            </a:r>
            <a:endParaRPr sz="1050">
              <a:solidFill>
                <a:schemeClr val="lt1"/>
              </a:solidFill>
              <a:latin typeface="Arial"/>
              <a:ea typeface="Arial"/>
              <a:cs typeface="Arial"/>
              <a:sym typeface="Arial"/>
            </a:endParaRPr>
          </a:p>
        </p:txBody>
      </p:sp>
      <p:sp>
        <p:nvSpPr>
          <p:cNvPr id="99" name="Google Shape;99;p47"/>
          <p:cNvSpPr txBox="1"/>
          <p:nvPr/>
        </p:nvSpPr>
        <p:spPr>
          <a:xfrm>
            <a:off x="88386" y="4632056"/>
            <a:ext cx="7722113"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050" u="none" strike="noStrike">
                <a:solidFill>
                  <a:schemeClr val="lt1"/>
                </a:solidFill>
                <a:latin typeface="Calibri"/>
                <a:ea typeface="Calibri"/>
                <a:cs typeface="Calibri"/>
                <a:sym typeface="Calibri"/>
              </a:rPr>
              <a:t>Workshop ini terselenggara atas dukungan dari Kedutaan Besar Amerika Serikat melalui Program FY2022 Alumni Engagement Innovation Fund. </a:t>
            </a:r>
            <a:endParaRPr sz="1050">
              <a:solidFill>
                <a:schemeClr val="lt1"/>
              </a:solidFill>
              <a:latin typeface="Calibri"/>
              <a:ea typeface="Calibri"/>
              <a:cs typeface="Calibri"/>
              <a:sym typeface="Calibri"/>
            </a:endParaRPr>
          </a:p>
        </p:txBody>
      </p:sp>
      <p:pic>
        <p:nvPicPr>
          <p:cNvPr descr="Logo&#10;&#10;Description automatically generated" id="100" name="Google Shape;100;p47"/>
          <p:cNvPicPr preferRelativeResize="0"/>
          <p:nvPr/>
        </p:nvPicPr>
        <p:blipFill rotWithShape="1">
          <a:blip r:embed="rId6">
            <a:alphaModFix/>
          </a:blip>
          <a:srcRect b="0" l="0" r="0" t="0"/>
          <a:stretch/>
        </p:blipFill>
        <p:spPr>
          <a:xfrm>
            <a:off x="8259296" y="4232101"/>
            <a:ext cx="884704" cy="884704"/>
          </a:xfrm>
          <a:prstGeom prst="rect">
            <a:avLst/>
          </a:prstGeom>
          <a:noFill/>
          <a:ln>
            <a:noFill/>
          </a:ln>
        </p:spPr>
      </p:pic>
      <p:sp>
        <p:nvSpPr>
          <p:cNvPr id="101" name="Google Shape;101;p47"/>
          <p:cNvSpPr/>
          <p:nvPr>
            <p:ph idx="2" type="pic"/>
          </p:nvPr>
        </p:nvSpPr>
        <p:spPr>
          <a:xfrm>
            <a:off x="5431313" y="1958245"/>
            <a:ext cx="1457920" cy="2553774"/>
          </a:xfrm>
          <a:prstGeom prst="rect">
            <a:avLst/>
          </a:prstGeom>
          <a:noFill/>
          <a:ln>
            <a:noFill/>
          </a:ln>
        </p:spPr>
      </p:sp>
      <p:sp>
        <p:nvSpPr>
          <p:cNvPr id="102" name="Google Shape;102;p47"/>
          <p:cNvSpPr/>
          <p:nvPr>
            <p:ph idx="3" type="pic"/>
          </p:nvPr>
        </p:nvSpPr>
        <p:spPr>
          <a:xfrm>
            <a:off x="7188268" y="782588"/>
            <a:ext cx="1457920" cy="255377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3" name="Shape 103"/>
        <p:cNvGrpSpPr/>
        <p:nvPr/>
      </p:nvGrpSpPr>
      <p:grpSpPr>
        <a:xfrm>
          <a:off x="0" y="0"/>
          <a:ext cx="0" cy="0"/>
          <a:chOff x="0" y="0"/>
          <a:chExt cx="0" cy="0"/>
        </a:xfrm>
      </p:grpSpPr>
      <p:sp>
        <p:nvSpPr>
          <p:cNvPr id="104" name="Google Shape;104;p4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4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7" name="Shape 107"/>
        <p:cNvGrpSpPr/>
        <p:nvPr/>
      </p:nvGrpSpPr>
      <p:grpSpPr>
        <a:xfrm>
          <a:off x="0" y="0"/>
          <a:ext cx="0" cy="0"/>
          <a:chOff x="0" y="0"/>
          <a:chExt cx="0" cy="0"/>
        </a:xfrm>
      </p:grpSpPr>
      <p:sp>
        <p:nvSpPr>
          <p:cNvPr id="108" name="Google Shape;108;p49"/>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49"/>
          <p:cNvSpPr txBox="1"/>
          <p:nvPr>
            <p:ph idx="1" type="body"/>
          </p:nvPr>
        </p:nvSpPr>
        <p:spPr>
          <a:xfrm>
            <a:off x="3887391" y="740569"/>
            <a:ext cx="4629150" cy="3655219"/>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110" name="Google Shape;110;p49"/>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111" name="Google Shape;111;p4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4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4" name="Shape 114"/>
        <p:cNvGrpSpPr/>
        <p:nvPr/>
      </p:nvGrpSpPr>
      <p:grpSpPr>
        <a:xfrm>
          <a:off x="0" y="0"/>
          <a:ext cx="0" cy="0"/>
          <a:chOff x="0" y="0"/>
          <a:chExt cx="0" cy="0"/>
        </a:xfrm>
      </p:grpSpPr>
      <p:sp>
        <p:nvSpPr>
          <p:cNvPr id="115" name="Google Shape;115;p50"/>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50"/>
          <p:cNvSpPr/>
          <p:nvPr>
            <p:ph idx="2" type="pic"/>
          </p:nvPr>
        </p:nvSpPr>
        <p:spPr>
          <a:xfrm>
            <a:off x="3887391" y="740569"/>
            <a:ext cx="4629150" cy="3655219"/>
          </a:xfrm>
          <a:prstGeom prst="rect">
            <a:avLst/>
          </a:prstGeom>
          <a:noFill/>
          <a:ln>
            <a:noFill/>
          </a:ln>
        </p:spPr>
      </p:sp>
      <p:sp>
        <p:nvSpPr>
          <p:cNvPr id="117" name="Google Shape;117;p50"/>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118" name="Google Shape;118;p5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5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5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1" name="Shape 121"/>
        <p:cNvGrpSpPr/>
        <p:nvPr/>
      </p:nvGrpSpPr>
      <p:grpSpPr>
        <a:xfrm>
          <a:off x="0" y="0"/>
          <a:ext cx="0" cy="0"/>
          <a:chOff x="0" y="0"/>
          <a:chExt cx="0" cy="0"/>
        </a:xfrm>
      </p:grpSpPr>
      <p:sp>
        <p:nvSpPr>
          <p:cNvPr id="122" name="Google Shape;122;p51"/>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51"/>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4" name="Google Shape;124;p5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5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5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7" name="Shape 127"/>
        <p:cNvGrpSpPr/>
        <p:nvPr/>
      </p:nvGrpSpPr>
      <p:grpSpPr>
        <a:xfrm>
          <a:off x="0" y="0"/>
          <a:ext cx="0" cy="0"/>
          <a:chOff x="0" y="0"/>
          <a:chExt cx="0" cy="0"/>
        </a:xfrm>
      </p:grpSpPr>
      <p:sp>
        <p:nvSpPr>
          <p:cNvPr id="128" name="Google Shape;128;p52"/>
          <p:cNvSpPr txBox="1"/>
          <p:nvPr>
            <p:ph type="title"/>
          </p:nvPr>
        </p:nvSpPr>
        <p:spPr>
          <a:xfrm rot="5400000">
            <a:off x="5350073" y="1467446"/>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52"/>
          <p:cNvSpPr txBox="1"/>
          <p:nvPr>
            <p:ph idx="1" type="body"/>
          </p:nvPr>
        </p:nvSpPr>
        <p:spPr>
          <a:xfrm rot="5400000">
            <a:off x="1349573" y="-447079"/>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0" name="Google Shape;130;p5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5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5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p:bg>
      <p:bgPr>
        <a:solidFill>
          <a:schemeClr val="accent1"/>
        </a:solidFill>
      </p:bgPr>
    </p:bg>
    <p:spTree>
      <p:nvGrpSpPr>
        <p:cNvPr id="133" name="Shape 133"/>
        <p:cNvGrpSpPr/>
        <p:nvPr/>
      </p:nvGrpSpPr>
      <p:grpSpPr>
        <a:xfrm>
          <a:off x="0" y="0"/>
          <a:ext cx="0" cy="0"/>
          <a:chOff x="0" y="0"/>
          <a:chExt cx="0" cy="0"/>
        </a:xfrm>
      </p:grpSpPr>
      <p:sp>
        <p:nvSpPr>
          <p:cNvPr id="134" name="Google Shape;134;p53"/>
          <p:cNvSpPr txBox="1"/>
          <p:nvPr>
            <p:ph type="ctrTitle"/>
          </p:nvPr>
        </p:nvSpPr>
        <p:spPr>
          <a:xfrm>
            <a:off x="702900" y="3250075"/>
            <a:ext cx="4955100" cy="1159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4800"/>
              <a:buFont typeface="Calibri"/>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5" name="Shape 135"/>
        <p:cNvGrpSpPr/>
        <p:nvPr/>
      </p:nvGrpSpPr>
      <p:grpSpPr>
        <a:xfrm>
          <a:off x="0" y="0"/>
          <a:ext cx="0" cy="0"/>
          <a:chOff x="0" y="0"/>
          <a:chExt cx="0" cy="0"/>
        </a:xfrm>
      </p:grpSpPr>
      <p:sp>
        <p:nvSpPr>
          <p:cNvPr id="136" name="Google Shape;136;p54"/>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54"/>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8" name="Google Shape;138;p5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9" name="Google Shape;139;p5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0" name="Google Shape;140;p5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900"/>
              <a:buFont typeface="Calibri"/>
              <a:buNone/>
              <a:defRPr sz="900">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900"/>
              <a:buFont typeface="Calibri"/>
              <a:buNone/>
              <a:defRPr sz="900">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900"/>
              <a:buFont typeface="Calibri"/>
              <a:buNone/>
              <a:defRPr sz="900">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900"/>
              <a:buFont typeface="Calibri"/>
              <a:buNone/>
              <a:defRPr sz="900">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900"/>
              <a:buFont typeface="Calibri"/>
              <a:buNone/>
              <a:defRPr sz="900">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900"/>
              <a:buFont typeface="Calibri"/>
              <a:buNone/>
              <a:defRPr sz="900">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900"/>
              <a:buFont typeface="Calibri"/>
              <a:buNone/>
              <a:defRPr sz="900">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900"/>
              <a:buFont typeface="Calibri"/>
              <a:buNone/>
              <a:defRPr sz="900">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900"/>
              <a:buFont typeface="Calibri"/>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olor background">
  <p:cSld name="Blank - Color background">
    <p:bg>
      <p:bgPr>
        <a:solidFill>
          <a:schemeClr val="accent1"/>
        </a:solidFill>
      </p:bgPr>
    </p:bg>
    <p:spTree>
      <p:nvGrpSpPr>
        <p:cNvPr id="141" name="Shape 141"/>
        <p:cNvGrpSpPr/>
        <p:nvPr/>
      </p:nvGrpSpPr>
      <p:grpSpPr>
        <a:xfrm>
          <a:off x="0" y="0"/>
          <a:ext cx="0" cy="0"/>
          <a:chOff x="0" y="0"/>
          <a:chExt cx="0" cy="0"/>
        </a:xfrm>
      </p:grpSpPr>
      <p:sp>
        <p:nvSpPr>
          <p:cNvPr id="142" name="Google Shape;142;p55"/>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spcBef>
                <a:spcPts val="0"/>
              </a:spcBef>
              <a:spcAft>
                <a:spcPts val="0"/>
              </a:spcAft>
              <a:buClr>
                <a:schemeClr val="lt1"/>
              </a:buClr>
              <a:buSzPts val="900"/>
              <a:buFont typeface="Calibri"/>
              <a:buNone/>
              <a:defRPr sz="900">
                <a:solidFill>
                  <a:schemeClr val="lt1"/>
                </a:solidFill>
                <a:latin typeface="Calibri"/>
                <a:ea typeface="Calibri"/>
                <a:cs typeface="Calibri"/>
                <a:sym typeface="Calibri"/>
              </a:defRPr>
            </a:lvl1pPr>
            <a:lvl2pPr indent="0" lvl="1" marL="0" marR="0" algn="r">
              <a:spcBef>
                <a:spcPts val="0"/>
              </a:spcBef>
              <a:spcAft>
                <a:spcPts val="0"/>
              </a:spcAft>
              <a:buClr>
                <a:schemeClr val="lt1"/>
              </a:buClr>
              <a:buSzPts val="900"/>
              <a:buFont typeface="Calibri"/>
              <a:buNone/>
              <a:defRPr sz="900">
                <a:solidFill>
                  <a:schemeClr val="lt1"/>
                </a:solidFill>
                <a:latin typeface="Calibri"/>
                <a:ea typeface="Calibri"/>
                <a:cs typeface="Calibri"/>
                <a:sym typeface="Calibri"/>
              </a:defRPr>
            </a:lvl2pPr>
            <a:lvl3pPr indent="0" lvl="2" marL="0" marR="0" algn="r">
              <a:spcBef>
                <a:spcPts val="0"/>
              </a:spcBef>
              <a:spcAft>
                <a:spcPts val="0"/>
              </a:spcAft>
              <a:buClr>
                <a:schemeClr val="lt1"/>
              </a:buClr>
              <a:buSzPts val="900"/>
              <a:buFont typeface="Calibri"/>
              <a:buNone/>
              <a:defRPr sz="900">
                <a:solidFill>
                  <a:schemeClr val="lt1"/>
                </a:solidFill>
                <a:latin typeface="Calibri"/>
                <a:ea typeface="Calibri"/>
                <a:cs typeface="Calibri"/>
                <a:sym typeface="Calibri"/>
              </a:defRPr>
            </a:lvl3pPr>
            <a:lvl4pPr indent="0" lvl="3" marL="0" marR="0" algn="r">
              <a:spcBef>
                <a:spcPts val="0"/>
              </a:spcBef>
              <a:spcAft>
                <a:spcPts val="0"/>
              </a:spcAft>
              <a:buClr>
                <a:schemeClr val="lt1"/>
              </a:buClr>
              <a:buSzPts val="900"/>
              <a:buFont typeface="Calibri"/>
              <a:buNone/>
              <a:defRPr sz="900">
                <a:solidFill>
                  <a:schemeClr val="lt1"/>
                </a:solidFill>
                <a:latin typeface="Calibri"/>
                <a:ea typeface="Calibri"/>
                <a:cs typeface="Calibri"/>
                <a:sym typeface="Calibri"/>
              </a:defRPr>
            </a:lvl4pPr>
            <a:lvl5pPr indent="0" lvl="4" marL="0" marR="0" algn="r">
              <a:spcBef>
                <a:spcPts val="0"/>
              </a:spcBef>
              <a:spcAft>
                <a:spcPts val="0"/>
              </a:spcAft>
              <a:buClr>
                <a:schemeClr val="lt1"/>
              </a:buClr>
              <a:buSzPts val="900"/>
              <a:buFont typeface="Calibri"/>
              <a:buNone/>
              <a:defRPr sz="900">
                <a:solidFill>
                  <a:schemeClr val="lt1"/>
                </a:solidFill>
                <a:latin typeface="Calibri"/>
                <a:ea typeface="Calibri"/>
                <a:cs typeface="Calibri"/>
                <a:sym typeface="Calibri"/>
              </a:defRPr>
            </a:lvl5pPr>
            <a:lvl6pPr indent="0" lvl="5" marL="0" marR="0" algn="r">
              <a:spcBef>
                <a:spcPts val="0"/>
              </a:spcBef>
              <a:spcAft>
                <a:spcPts val="0"/>
              </a:spcAft>
              <a:buClr>
                <a:schemeClr val="lt1"/>
              </a:buClr>
              <a:buSzPts val="900"/>
              <a:buFont typeface="Calibri"/>
              <a:buNone/>
              <a:defRPr sz="900">
                <a:solidFill>
                  <a:schemeClr val="lt1"/>
                </a:solidFill>
                <a:latin typeface="Calibri"/>
                <a:ea typeface="Calibri"/>
                <a:cs typeface="Calibri"/>
                <a:sym typeface="Calibri"/>
              </a:defRPr>
            </a:lvl6pPr>
            <a:lvl7pPr indent="0" lvl="6" marL="0" marR="0" algn="r">
              <a:spcBef>
                <a:spcPts val="0"/>
              </a:spcBef>
              <a:spcAft>
                <a:spcPts val="0"/>
              </a:spcAft>
              <a:buClr>
                <a:schemeClr val="lt1"/>
              </a:buClr>
              <a:buSzPts val="900"/>
              <a:buFont typeface="Calibri"/>
              <a:buNone/>
              <a:defRPr sz="900">
                <a:solidFill>
                  <a:schemeClr val="lt1"/>
                </a:solidFill>
                <a:latin typeface="Calibri"/>
                <a:ea typeface="Calibri"/>
                <a:cs typeface="Calibri"/>
                <a:sym typeface="Calibri"/>
              </a:defRPr>
            </a:lvl7pPr>
            <a:lvl8pPr indent="0" lvl="7" marL="0" marR="0" algn="r">
              <a:spcBef>
                <a:spcPts val="0"/>
              </a:spcBef>
              <a:spcAft>
                <a:spcPts val="0"/>
              </a:spcAft>
              <a:buClr>
                <a:schemeClr val="lt1"/>
              </a:buClr>
              <a:buSzPts val="900"/>
              <a:buFont typeface="Calibri"/>
              <a:buNone/>
              <a:defRPr sz="900">
                <a:solidFill>
                  <a:schemeClr val="lt1"/>
                </a:solidFill>
                <a:latin typeface="Calibri"/>
                <a:ea typeface="Calibri"/>
                <a:cs typeface="Calibri"/>
                <a:sym typeface="Calibri"/>
              </a:defRPr>
            </a:lvl8pPr>
            <a:lvl9pPr indent="0" lvl="8" marL="0" marR="0" algn="r">
              <a:spcBef>
                <a:spcPts val="0"/>
              </a:spcBef>
              <a:spcAft>
                <a:spcPts val="0"/>
              </a:spcAft>
              <a:buClr>
                <a:schemeClr val="lt1"/>
              </a:buClr>
              <a:buSzPts val="900"/>
              <a:buFont typeface="Calibri"/>
              <a:buNone/>
              <a:defRPr sz="9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1"/>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41"/>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8" name="Google Shape;8;p4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4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4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
          <p:cNvSpPr txBox="1"/>
          <p:nvPr>
            <p:ph idx="4294967295" type="ctrTitle"/>
          </p:nvPr>
        </p:nvSpPr>
        <p:spPr>
          <a:xfrm>
            <a:off x="0" y="1550988"/>
            <a:ext cx="5168900" cy="120350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4800"/>
              <a:buFont typeface="Candara"/>
              <a:buNone/>
            </a:pPr>
            <a:r>
              <a:rPr b="1" i="0" lang="en-US" sz="3300" u="none" cap="none" strike="noStrike">
                <a:solidFill>
                  <a:schemeClr val="dk1"/>
                </a:solidFill>
                <a:latin typeface="Candara"/>
                <a:ea typeface="Candara"/>
                <a:cs typeface="Candara"/>
                <a:sym typeface="Candara"/>
              </a:rPr>
              <a:t>MAHASISWA </a:t>
            </a:r>
            <a:br>
              <a:rPr b="1" i="0" lang="en-US" sz="3300" u="none" cap="none" strike="noStrike">
                <a:solidFill>
                  <a:schemeClr val="dk1"/>
                </a:solidFill>
                <a:latin typeface="Candara"/>
                <a:ea typeface="Candara"/>
                <a:cs typeface="Candara"/>
                <a:sym typeface="Candara"/>
              </a:rPr>
            </a:br>
            <a:r>
              <a:rPr b="1" i="0" lang="en-US" sz="3300" u="none" cap="none" strike="noStrike">
                <a:solidFill>
                  <a:schemeClr val="dk1"/>
                </a:solidFill>
                <a:latin typeface="Candara"/>
                <a:ea typeface="Candara"/>
                <a:cs typeface="Candara"/>
                <a:sym typeface="Candara"/>
              </a:rPr>
              <a:t>DISABILITAS</a:t>
            </a:r>
            <a:endParaRPr b="0" i="0" sz="3300" u="none" cap="none" strike="noStrike">
              <a:solidFill>
                <a:schemeClr val="dk1"/>
              </a:solidFill>
              <a:latin typeface="Calibri"/>
              <a:ea typeface="Calibri"/>
              <a:cs typeface="Calibri"/>
              <a:sym typeface="Calibri"/>
            </a:endParaRPr>
          </a:p>
        </p:txBody>
      </p:sp>
      <p:pic>
        <p:nvPicPr>
          <p:cNvPr id="148" name="Google Shape;148;p1"/>
          <p:cNvPicPr preferRelativeResize="0"/>
          <p:nvPr/>
        </p:nvPicPr>
        <p:blipFill rotWithShape="1">
          <a:blip r:embed="rId3">
            <a:alphaModFix/>
          </a:blip>
          <a:srcRect b="0" l="0" r="0" t="0"/>
          <a:stretch/>
        </p:blipFill>
        <p:spPr>
          <a:xfrm>
            <a:off x="5679954" y="1490000"/>
            <a:ext cx="3089224" cy="2373086"/>
          </a:xfrm>
          <a:prstGeom prst="rect">
            <a:avLst/>
          </a:prstGeom>
          <a:noFill/>
          <a:ln>
            <a:noFill/>
          </a:ln>
        </p:spPr>
      </p:pic>
      <p:sp>
        <p:nvSpPr>
          <p:cNvPr id="149" name="Google Shape;149;p1"/>
          <p:cNvSpPr txBox="1"/>
          <p:nvPr/>
        </p:nvSpPr>
        <p:spPr>
          <a:xfrm>
            <a:off x="0" y="2900010"/>
            <a:ext cx="5168900" cy="120350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4800"/>
              <a:buFont typeface="Candara"/>
              <a:buNone/>
            </a:pPr>
            <a:r>
              <a:rPr lang="en-US" sz="2800">
                <a:solidFill>
                  <a:schemeClr val="dk1"/>
                </a:solidFill>
                <a:latin typeface="Candara"/>
                <a:ea typeface="Candara"/>
                <a:cs typeface="Candara"/>
                <a:sym typeface="Candara"/>
              </a:rPr>
              <a:t>Oleh:</a:t>
            </a:r>
            <a:endParaRPr/>
          </a:p>
          <a:p>
            <a:pPr indent="0" lvl="0" marL="0" marR="0" rtl="0" algn="ctr">
              <a:lnSpc>
                <a:spcPct val="90000"/>
              </a:lnSpc>
              <a:spcBef>
                <a:spcPts val="0"/>
              </a:spcBef>
              <a:spcAft>
                <a:spcPts val="0"/>
              </a:spcAft>
              <a:buClr>
                <a:schemeClr val="dk1"/>
              </a:buClr>
              <a:buSzPts val="4800"/>
              <a:buFont typeface="Candara"/>
              <a:buNone/>
            </a:pPr>
            <a:r>
              <a:rPr lang="en-US" sz="2800">
                <a:solidFill>
                  <a:schemeClr val="dk1"/>
                </a:solidFill>
                <a:latin typeface="Candara"/>
                <a:ea typeface="Candara"/>
                <a:cs typeface="Candara"/>
                <a:sym typeface="Candara"/>
              </a:rPr>
              <a:t>NUR AZIZAH, Ph. D</a:t>
            </a:r>
            <a:endParaRPr/>
          </a:p>
          <a:p>
            <a:pPr indent="0" lvl="0" marL="0" marR="0" rtl="0" algn="ctr">
              <a:lnSpc>
                <a:spcPct val="90000"/>
              </a:lnSpc>
              <a:spcBef>
                <a:spcPts val="0"/>
              </a:spcBef>
              <a:spcAft>
                <a:spcPts val="0"/>
              </a:spcAft>
              <a:buClr>
                <a:schemeClr val="dk1"/>
              </a:buClr>
              <a:buSzPts val="4800"/>
              <a:buFont typeface="Candara"/>
              <a:buNone/>
            </a:pPr>
            <a:r>
              <a:rPr lang="en-US" sz="2800">
                <a:solidFill>
                  <a:schemeClr val="dk1"/>
                </a:solidFill>
                <a:latin typeface="Candara"/>
                <a:ea typeface="Candara"/>
                <a:cs typeface="Candara"/>
                <a:sym typeface="Candara"/>
              </a:rPr>
              <a:t>nur_azizah@uny.ac.id</a:t>
            </a:r>
            <a:endParaRPr sz="2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1680d50833b_0_0"/>
          <p:cNvSpPr txBox="1"/>
          <p:nvPr>
            <p:ph idx="4294967295" type="ctrTitle"/>
          </p:nvPr>
        </p:nvSpPr>
        <p:spPr>
          <a:xfrm>
            <a:off x="-1" y="1151467"/>
            <a:ext cx="8602134" cy="2675466"/>
          </a:xfrm>
          <a:prstGeom prst="rect">
            <a:avLst/>
          </a:prstGeom>
          <a:noFill/>
          <a:ln>
            <a:noFill/>
          </a:ln>
        </p:spPr>
        <p:txBody>
          <a:bodyPr anchorCtr="0" anchor="b" bIns="0" lIns="0" spcFirstLastPara="1" rIns="0" wrap="square" tIns="0">
            <a:noAutofit/>
          </a:bodyPr>
          <a:lstStyle/>
          <a:p>
            <a:pPr indent="0" lvl="0" marL="0" marR="0" rtl="0" algn="just">
              <a:lnSpc>
                <a:spcPct val="100000"/>
              </a:lnSpc>
              <a:spcBef>
                <a:spcPts val="0"/>
              </a:spcBef>
              <a:spcAft>
                <a:spcPts val="0"/>
              </a:spcAft>
              <a:buClr>
                <a:schemeClr val="dk1"/>
              </a:buClr>
              <a:buSzPts val="1100"/>
              <a:buFont typeface="Arial"/>
              <a:buNone/>
            </a:pPr>
            <a:r>
              <a:rPr b="1" i="0" lang="en-US" sz="3900" u="none" cap="none" strike="noStrike">
                <a:solidFill>
                  <a:schemeClr val="dk1"/>
                </a:solidFill>
                <a:latin typeface="Calibri"/>
                <a:ea typeface="Calibri"/>
                <a:cs typeface="Calibri"/>
                <a:sym typeface="Calibri"/>
              </a:rPr>
              <a:t>GAMES</a:t>
            </a:r>
            <a:br>
              <a:rPr b="0" i="0" lang="en-US" sz="3900" u="none" cap="none" strike="noStrike">
                <a:solidFill>
                  <a:schemeClr val="dk1"/>
                </a:solidFill>
                <a:latin typeface="Calibri"/>
                <a:ea typeface="Calibri"/>
                <a:cs typeface="Calibri"/>
                <a:sym typeface="Calibri"/>
              </a:rPr>
            </a:br>
            <a:r>
              <a:rPr b="0" i="0" lang="en-US" sz="3900" u="none" cap="none" strike="noStrike">
                <a:solidFill>
                  <a:schemeClr val="dk1"/>
                </a:solidFill>
                <a:latin typeface="Calibri"/>
                <a:ea typeface="Calibri"/>
                <a:cs typeface="Calibri"/>
                <a:sym typeface="Calibri"/>
              </a:rPr>
              <a:t>Setiap peserta (perwakilan tiap meja) mendapatkan satu bola plastik dan berdiri pada  garis yang sudah ditetapkan.</a:t>
            </a:r>
            <a:endParaRPr b="0" i="0" sz="75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7"/>
          <p:cNvSpPr txBox="1"/>
          <p:nvPr/>
        </p:nvSpPr>
        <p:spPr>
          <a:xfrm>
            <a:off x="383821" y="903109"/>
            <a:ext cx="8342489"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Pertanyaan untuk peserta: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chemeClr val="dk1"/>
                </a:solidFill>
                <a:latin typeface="Calibri"/>
                <a:ea typeface="Calibri"/>
                <a:cs typeface="Calibri"/>
                <a:sym typeface="Calibri"/>
              </a:rPr>
              <a:t>Dulu ketika sekolah/kuliah seperti apa?</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800">
                <a:solidFill>
                  <a:srgbClr val="000000"/>
                </a:solidFill>
                <a:latin typeface="Calibri"/>
                <a:ea typeface="Calibri"/>
                <a:cs typeface="Calibri"/>
                <a:sym typeface="Calibri"/>
              </a:rPr>
              <a:t>Maju satu Langkah </a:t>
            </a:r>
            <a:r>
              <a:rPr lang="en-US" sz="2800">
                <a:solidFill>
                  <a:srgbClr val="000000"/>
                </a:solidFill>
                <a:latin typeface="Calibri"/>
                <a:ea typeface="Calibri"/>
                <a:cs typeface="Calibri"/>
                <a:sym typeface="Calibri"/>
              </a:rPr>
              <a:t>setiap peserta memiliki jawaban positif untuk setiap pertanyaan, </a:t>
            </a:r>
            <a:endParaRPr/>
          </a:p>
          <a:p>
            <a:pPr indent="0" lvl="0" marL="0" marR="0" rtl="0" algn="l">
              <a:spcBef>
                <a:spcPts val="0"/>
              </a:spcBef>
              <a:spcAft>
                <a:spcPts val="0"/>
              </a:spcAft>
              <a:buNone/>
            </a:pPr>
            <a:r>
              <a:rPr lang="en-US" sz="2800">
                <a:solidFill>
                  <a:srgbClr val="000000"/>
                </a:solidFill>
                <a:latin typeface="Calibri"/>
                <a:ea typeface="Calibri"/>
                <a:cs typeface="Calibri"/>
                <a:sym typeface="Calibri"/>
              </a:rPr>
              <a:t>dan </a:t>
            </a:r>
            <a:r>
              <a:rPr b="1" lang="en-US" sz="2800">
                <a:solidFill>
                  <a:srgbClr val="000000"/>
                </a:solidFill>
                <a:latin typeface="Calibri"/>
                <a:ea typeface="Calibri"/>
                <a:cs typeface="Calibri"/>
                <a:sym typeface="Calibri"/>
              </a:rPr>
              <a:t>Mundur satu </a:t>
            </a:r>
            <a:r>
              <a:rPr lang="en-US" sz="2800">
                <a:solidFill>
                  <a:srgbClr val="000000"/>
                </a:solidFill>
                <a:latin typeface="Calibri"/>
                <a:ea typeface="Calibri"/>
                <a:cs typeface="Calibri"/>
                <a:sym typeface="Calibri"/>
              </a:rPr>
              <a:t>langkah untuk peserta yang memi</a:t>
            </a:r>
            <a:r>
              <a:rPr lang="en-US" sz="2800">
                <a:solidFill>
                  <a:schemeClr val="dk1"/>
                </a:solidFill>
                <a:latin typeface="Calibri"/>
                <a:ea typeface="Calibri"/>
                <a:cs typeface="Calibri"/>
                <a:sym typeface="Calibri"/>
              </a:rPr>
              <a:t>liki jawaban negatif.</a:t>
            </a:r>
            <a:endParaRPr sz="2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8"/>
          <p:cNvSpPr txBox="1"/>
          <p:nvPr/>
        </p:nvSpPr>
        <p:spPr>
          <a:xfrm>
            <a:off x="259644" y="936976"/>
            <a:ext cx="8681156" cy="37283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u="none" strike="noStrike">
                <a:solidFill>
                  <a:srgbClr val="000000"/>
                </a:solidFill>
                <a:latin typeface="Calibri"/>
                <a:ea typeface="Calibri"/>
                <a:cs typeface="Calibri"/>
                <a:sym typeface="Calibri"/>
              </a:rPr>
              <a:t>Pertanyaan:</a:t>
            </a:r>
            <a:endParaRPr/>
          </a:p>
          <a:p>
            <a:pPr indent="0" lvl="0" marL="0" marR="0" rtl="0" algn="l">
              <a:lnSpc>
                <a:spcPct val="150000"/>
              </a:lnSpc>
              <a:spcBef>
                <a:spcPts val="0"/>
              </a:spcBef>
              <a:spcAft>
                <a:spcPts val="0"/>
              </a:spcAft>
              <a:buClr>
                <a:srgbClr val="000000"/>
              </a:buClr>
              <a:buSzPts val="2400"/>
              <a:buFont typeface="Calibri"/>
              <a:buAutoNum type="arabicPeriod"/>
            </a:pPr>
            <a:r>
              <a:rPr lang="en-US" sz="2400" u="none" strike="noStrike">
                <a:solidFill>
                  <a:srgbClr val="000000"/>
                </a:solidFill>
                <a:latin typeface="Calibri"/>
                <a:ea typeface="Calibri"/>
                <a:cs typeface="Calibri"/>
                <a:sym typeface="Calibri"/>
              </a:rPr>
              <a:t>jika pada saat  sekolah/kuliah dulu memiliki kendaraan atau punya uang untuk naik kendaraan umum, mundur satu Langkah bagi yang tidak punya</a:t>
            </a:r>
            <a:endParaRPr sz="2400" u="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2400"/>
              <a:buFont typeface="Calibri"/>
              <a:buAutoNum type="arabicPeriod"/>
            </a:pPr>
            <a:r>
              <a:rPr lang="en-US" sz="2400" u="none" strike="noStrike">
                <a:solidFill>
                  <a:srgbClr val="000000"/>
                </a:solidFill>
                <a:latin typeface="Calibri"/>
                <a:ea typeface="Calibri"/>
                <a:cs typeface="Calibri"/>
                <a:sym typeface="Calibri"/>
              </a:rPr>
              <a:t>Selalu ada sarapan pagi sebelum sekolah/kuliah</a:t>
            </a:r>
            <a:endParaRPr sz="2400" u="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2400"/>
              <a:buFont typeface="Calibri"/>
              <a:buAutoNum type="arabicPeriod"/>
            </a:pPr>
            <a:r>
              <a:rPr lang="en-US" sz="2400" u="none" strike="noStrike">
                <a:solidFill>
                  <a:srgbClr val="000000"/>
                </a:solidFill>
                <a:latin typeface="Calibri"/>
                <a:ea typeface="Calibri"/>
                <a:cs typeface="Calibri"/>
                <a:sym typeface="Calibri"/>
              </a:rPr>
              <a:t>Memiliki cukup uang membeli buku pelajaran/buku lainnya</a:t>
            </a:r>
            <a:endParaRPr sz="2400" u="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2400"/>
              <a:buFont typeface="Calibri"/>
              <a:buAutoNum type="arabicPeriod"/>
            </a:pPr>
            <a:r>
              <a:rPr lang="en-US" sz="2400" u="none" strike="noStrike">
                <a:solidFill>
                  <a:srgbClr val="000000"/>
                </a:solidFill>
                <a:latin typeface="Calibri"/>
                <a:ea typeface="Calibri"/>
                <a:cs typeface="Calibri"/>
                <a:sym typeface="Calibri"/>
              </a:rPr>
              <a:t>Keluarga utuh/keluarga bercerai/meninggal</a:t>
            </a:r>
            <a:endParaRPr sz="2400" u="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9"/>
          <p:cNvSpPr txBox="1"/>
          <p:nvPr/>
        </p:nvSpPr>
        <p:spPr>
          <a:xfrm>
            <a:off x="203199" y="801511"/>
            <a:ext cx="8500534" cy="390350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2800">
                <a:solidFill>
                  <a:srgbClr val="000000"/>
                </a:solidFill>
                <a:latin typeface="Calibri"/>
                <a:ea typeface="Calibri"/>
                <a:cs typeface="Calibri"/>
                <a:sym typeface="Calibri"/>
              </a:rPr>
              <a:t>5. </a:t>
            </a:r>
            <a:r>
              <a:rPr lang="en-US" sz="2800" u="none" strike="noStrike">
                <a:solidFill>
                  <a:srgbClr val="000000"/>
                </a:solidFill>
                <a:latin typeface="Calibri"/>
                <a:ea typeface="Calibri"/>
                <a:cs typeface="Calibri"/>
                <a:sym typeface="Calibri"/>
              </a:rPr>
              <a:t>memiliki akses laptop/</a:t>
            </a:r>
            <a:r>
              <a:rPr i="1" lang="en-US" sz="2800" u="none" strike="noStrike">
                <a:solidFill>
                  <a:srgbClr val="000000"/>
                </a:solidFill>
                <a:latin typeface="Calibri"/>
                <a:ea typeface="Calibri"/>
                <a:cs typeface="Calibri"/>
                <a:sym typeface="Calibri"/>
              </a:rPr>
              <a:t>computer</a:t>
            </a:r>
            <a:r>
              <a:rPr lang="en-US" sz="2800" u="none" strike="noStrike">
                <a:solidFill>
                  <a:srgbClr val="000000"/>
                </a:solidFill>
                <a:latin typeface="Calibri"/>
                <a:ea typeface="Calibri"/>
                <a:cs typeface="Calibri"/>
                <a:sym typeface="Calibri"/>
              </a:rPr>
              <a:t>/internet</a:t>
            </a:r>
            <a:endParaRPr sz="2800">
              <a:solidFill>
                <a:schemeClr val="dk1"/>
              </a:solidFill>
              <a:latin typeface="Calibri"/>
              <a:ea typeface="Calibri"/>
              <a:cs typeface="Calibri"/>
              <a:sym typeface="Calibri"/>
            </a:endParaRPr>
          </a:p>
          <a:p>
            <a:pPr indent="0" lvl="0" marL="0" marR="0" rtl="0" algn="l">
              <a:lnSpc>
                <a:spcPct val="150000"/>
              </a:lnSpc>
              <a:spcBef>
                <a:spcPts val="0"/>
              </a:spcBef>
              <a:spcAft>
                <a:spcPts val="0"/>
              </a:spcAft>
              <a:buNone/>
            </a:pPr>
            <a:r>
              <a:rPr lang="en-US" sz="2800">
                <a:solidFill>
                  <a:srgbClr val="000000"/>
                </a:solidFill>
                <a:latin typeface="Calibri"/>
                <a:ea typeface="Calibri"/>
                <a:cs typeface="Calibri"/>
                <a:sym typeface="Calibri"/>
              </a:rPr>
              <a:t>6. </a:t>
            </a:r>
            <a:r>
              <a:rPr lang="en-US" sz="2800" u="none" strike="noStrike">
                <a:solidFill>
                  <a:srgbClr val="000000"/>
                </a:solidFill>
                <a:latin typeface="Calibri"/>
                <a:ea typeface="Calibri"/>
                <a:cs typeface="Calibri"/>
                <a:sym typeface="Calibri"/>
              </a:rPr>
              <a:t>memiliki Kesehatan yang baik tidak pernah absen   sekolah/kuliah</a:t>
            </a:r>
            <a:endParaRPr sz="2800">
              <a:solidFill>
                <a:schemeClr val="dk1"/>
              </a:solidFill>
              <a:latin typeface="Calibri"/>
              <a:ea typeface="Calibri"/>
              <a:cs typeface="Calibri"/>
              <a:sym typeface="Calibri"/>
            </a:endParaRPr>
          </a:p>
          <a:p>
            <a:pPr indent="0" lvl="0" marL="0" marR="0" rtl="0" algn="l">
              <a:lnSpc>
                <a:spcPct val="150000"/>
              </a:lnSpc>
              <a:spcBef>
                <a:spcPts val="0"/>
              </a:spcBef>
              <a:spcAft>
                <a:spcPts val="0"/>
              </a:spcAft>
              <a:buNone/>
            </a:pPr>
            <a:r>
              <a:rPr lang="en-US" sz="2800">
                <a:solidFill>
                  <a:srgbClr val="000000"/>
                </a:solidFill>
                <a:latin typeface="Calibri"/>
                <a:ea typeface="Calibri"/>
                <a:cs typeface="Calibri"/>
                <a:sym typeface="Calibri"/>
              </a:rPr>
              <a:t>7. </a:t>
            </a:r>
            <a:r>
              <a:rPr lang="en-US" sz="2800" u="none" strike="noStrike">
                <a:solidFill>
                  <a:srgbClr val="000000"/>
                </a:solidFill>
                <a:latin typeface="Calibri"/>
                <a:ea typeface="Calibri"/>
                <a:cs typeface="Calibri"/>
                <a:sym typeface="Calibri"/>
              </a:rPr>
              <a:t>memiliki anggota tubuh/indra yang lengkap</a:t>
            </a:r>
            <a:endParaRPr sz="2800" u="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None/>
            </a:pPr>
            <a:r>
              <a:rPr lang="en-US" sz="2800">
                <a:solidFill>
                  <a:srgbClr val="000000"/>
                </a:solidFill>
                <a:latin typeface="Calibri"/>
                <a:ea typeface="Calibri"/>
                <a:cs typeface="Calibri"/>
                <a:sym typeface="Calibri"/>
              </a:rPr>
              <a:t>8. </a:t>
            </a:r>
            <a:r>
              <a:rPr lang="en-US" sz="2800" u="none" strike="noStrike">
                <a:solidFill>
                  <a:srgbClr val="000000"/>
                </a:solidFill>
                <a:latin typeface="Calibri"/>
                <a:ea typeface="Calibri"/>
                <a:cs typeface="Calibri"/>
                <a:sym typeface="Calibri"/>
              </a:rPr>
              <a:t>memiliki waktu yang cukup untuk mengerjakan tugas (tidak harus membagi waktu).</a:t>
            </a:r>
            <a:endParaRPr sz="2800" u="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40"/>
          <p:cNvSpPr txBox="1"/>
          <p:nvPr/>
        </p:nvSpPr>
        <p:spPr>
          <a:xfrm>
            <a:off x="598311" y="936978"/>
            <a:ext cx="7710311" cy="196451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2800">
                <a:solidFill>
                  <a:schemeClr val="dk1"/>
                </a:solidFill>
                <a:latin typeface="Calibri"/>
                <a:ea typeface="Calibri"/>
                <a:cs typeface="Calibri"/>
                <a:sym typeface="Calibri"/>
              </a:rPr>
              <a:t>Di akhir pertanyaan, peserta melemparkan bola ke target (keranjang) dari jarak sesuai posisi setelah menjawab seluruh pertanyaan.</a:t>
            </a:r>
            <a:endParaRPr sz="2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78" name="Shape 178"/>
        <p:cNvGrpSpPr/>
        <p:nvPr/>
      </p:nvGrpSpPr>
      <p:grpSpPr>
        <a:xfrm>
          <a:off x="0" y="0"/>
          <a:ext cx="0" cy="0"/>
          <a:chOff x="0" y="0"/>
          <a:chExt cx="0" cy="0"/>
        </a:xfrm>
      </p:grpSpPr>
      <p:sp>
        <p:nvSpPr>
          <p:cNvPr id="179" name="Google Shape;179;g1680d50833b_0_4"/>
          <p:cNvSpPr/>
          <p:nvPr/>
        </p:nvSpPr>
        <p:spPr>
          <a:xfrm>
            <a:off x="0" y="1810480"/>
            <a:ext cx="1944871" cy="1079475"/>
          </a:xfrm>
          <a:prstGeom prst="ellipse">
            <a:avLst/>
          </a:prstGeom>
          <a:solidFill>
            <a:srgbClr val="262626"/>
          </a:solidFill>
          <a:ln cap="flat" cmpd="thinThick" w="174625">
            <a:solidFill>
              <a:srgbClr val="26262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rgbClr val="FFFFFF"/>
              </a:buClr>
              <a:buSzPts val="1900"/>
              <a:buFont typeface="Candara"/>
              <a:buNone/>
            </a:pPr>
            <a:r>
              <a:rPr lang="en-US" sz="1900">
                <a:solidFill>
                  <a:srgbClr val="FFFFFF"/>
                </a:solidFill>
                <a:latin typeface="Candara"/>
                <a:ea typeface="Candara"/>
                <a:cs typeface="Candara"/>
                <a:sym typeface="Candara"/>
              </a:rPr>
              <a:t>Pertanyaan </a:t>
            </a:r>
            <a:endParaRPr sz="1900">
              <a:solidFill>
                <a:srgbClr val="FFFFFF"/>
              </a:solidFill>
              <a:latin typeface="Candara"/>
              <a:ea typeface="Candara"/>
              <a:cs typeface="Candara"/>
              <a:sym typeface="Candara"/>
            </a:endParaRPr>
          </a:p>
        </p:txBody>
      </p:sp>
      <p:sp>
        <p:nvSpPr>
          <p:cNvPr id="180" name="Google Shape;180;g1680d50833b_0_4"/>
          <p:cNvSpPr txBox="1"/>
          <p:nvPr/>
        </p:nvSpPr>
        <p:spPr>
          <a:xfrm>
            <a:off x="1910011" y="634225"/>
            <a:ext cx="7233989" cy="4324230"/>
          </a:xfrm>
          <a:prstGeom prst="rect">
            <a:avLst/>
          </a:prstGeom>
          <a:noFill/>
          <a:ln>
            <a:noFill/>
          </a:ln>
        </p:spPr>
        <p:txBody>
          <a:bodyPr anchorCtr="0" anchor="t" bIns="91425" lIns="91425" spcFirstLastPara="1" rIns="91425" wrap="square" tIns="91425">
            <a:spAutoFit/>
          </a:bodyPr>
          <a:lstStyle/>
          <a:p>
            <a:pPr indent="-360363" lvl="0" marL="450850" marR="0" rtl="0" algn="l">
              <a:spcBef>
                <a:spcPts val="0"/>
              </a:spcBef>
              <a:spcAft>
                <a:spcPts val="0"/>
              </a:spcAft>
              <a:buClr>
                <a:schemeClr val="dk1"/>
              </a:buClr>
              <a:buSzPts val="2100"/>
              <a:buFont typeface="Calibri"/>
              <a:buAutoNum type="arabicPeriod"/>
            </a:pPr>
            <a:r>
              <a:rPr lang="en-US" sz="2100">
                <a:solidFill>
                  <a:schemeClr val="dk1"/>
                </a:solidFill>
                <a:latin typeface="Calibri"/>
                <a:ea typeface="Calibri"/>
                <a:cs typeface="Calibri"/>
                <a:sym typeface="Calibri"/>
              </a:rPr>
              <a:t>jika pada saat  sekolah/kuliah dulu memiliki kendaraan atau punya uang untuk naik kendaraan umum, mundur satu Langkah bagi yang tidak punya</a:t>
            </a:r>
            <a:endParaRPr sz="2100">
              <a:solidFill>
                <a:schemeClr val="dk1"/>
              </a:solidFill>
              <a:latin typeface="Calibri"/>
              <a:ea typeface="Calibri"/>
              <a:cs typeface="Calibri"/>
              <a:sym typeface="Calibri"/>
            </a:endParaRPr>
          </a:p>
          <a:p>
            <a:pPr indent="-360363" lvl="0" marL="450850" marR="0" rtl="0" algn="l">
              <a:spcBef>
                <a:spcPts val="0"/>
              </a:spcBef>
              <a:spcAft>
                <a:spcPts val="0"/>
              </a:spcAft>
              <a:buClr>
                <a:schemeClr val="dk1"/>
              </a:buClr>
              <a:buSzPts val="2100"/>
              <a:buFont typeface="Calibri"/>
              <a:buAutoNum type="arabicPeriod"/>
            </a:pPr>
            <a:r>
              <a:rPr lang="en-US" sz="2100">
                <a:solidFill>
                  <a:schemeClr val="dk1"/>
                </a:solidFill>
                <a:latin typeface="Calibri"/>
                <a:ea typeface="Calibri"/>
                <a:cs typeface="Calibri"/>
                <a:sym typeface="Calibri"/>
              </a:rPr>
              <a:t>Selalu ada sarapan pagi sebelum sekolah/kuliah</a:t>
            </a:r>
            <a:endParaRPr sz="2100">
              <a:solidFill>
                <a:schemeClr val="dk1"/>
              </a:solidFill>
              <a:latin typeface="Calibri"/>
              <a:ea typeface="Calibri"/>
              <a:cs typeface="Calibri"/>
              <a:sym typeface="Calibri"/>
            </a:endParaRPr>
          </a:p>
          <a:p>
            <a:pPr indent="-360363" lvl="0" marL="450850" marR="0" rtl="0" algn="l">
              <a:spcBef>
                <a:spcPts val="0"/>
              </a:spcBef>
              <a:spcAft>
                <a:spcPts val="0"/>
              </a:spcAft>
              <a:buClr>
                <a:schemeClr val="dk1"/>
              </a:buClr>
              <a:buSzPts val="2100"/>
              <a:buFont typeface="Calibri"/>
              <a:buAutoNum type="arabicPeriod"/>
            </a:pPr>
            <a:r>
              <a:rPr lang="en-US" sz="2100">
                <a:solidFill>
                  <a:schemeClr val="dk1"/>
                </a:solidFill>
                <a:latin typeface="Calibri"/>
                <a:ea typeface="Calibri"/>
                <a:cs typeface="Calibri"/>
                <a:sym typeface="Calibri"/>
              </a:rPr>
              <a:t>Memiliki cukup uang membeli buku pelajaran/buku lainnya</a:t>
            </a:r>
            <a:endParaRPr sz="2100">
              <a:solidFill>
                <a:schemeClr val="dk1"/>
              </a:solidFill>
              <a:latin typeface="Calibri"/>
              <a:ea typeface="Calibri"/>
              <a:cs typeface="Calibri"/>
              <a:sym typeface="Calibri"/>
            </a:endParaRPr>
          </a:p>
          <a:p>
            <a:pPr indent="-360363" lvl="0" marL="450850" marR="0" rtl="0" algn="l">
              <a:spcBef>
                <a:spcPts val="0"/>
              </a:spcBef>
              <a:spcAft>
                <a:spcPts val="0"/>
              </a:spcAft>
              <a:buClr>
                <a:schemeClr val="dk1"/>
              </a:buClr>
              <a:buSzPts val="2100"/>
              <a:buFont typeface="Calibri"/>
              <a:buAutoNum type="arabicPeriod"/>
            </a:pPr>
            <a:r>
              <a:rPr lang="en-US" sz="2100">
                <a:solidFill>
                  <a:schemeClr val="dk1"/>
                </a:solidFill>
                <a:latin typeface="Calibri"/>
                <a:ea typeface="Calibri"/>
                <a:cs typeface="Calibri"/>
                <a:sym typeface="Calibri"/>
              </a:rPr>
              <a:t>Keluarga utuh/keluarga bercerai/meninggal</a:t>
            </a:r>
            <a:endParaRPr sz="2100">
              <a:solidFill>
                <a:schemeClr val="dk1"/>
              </a:solidFill>
              <a:latin typeface="Calibri"/>
              <a:ea typeface="Calibri"/>
              <a:cs typeface="Calibri"/>
              <a:sym typeface="Calibri"/>
            </a:endParaRPr>
          </a:p>
          <a:p>
            <a:pPr indent="-360363" lvl="0" marL="450850" marR="0" rtl="0" algn="l">
              <a:spcBef>
                <a:spcPts val="0"/>
              </a:spcBef>
              <a:spcAft>
                <a:spcPts val="0"/>
              </a:spcAft>
              <a:buClr>
                <a:schemeClr val="dk1"/>
              </a:buClr>
              <a:buSzPts val="2000"/>
              <a:buFont typeface="Calibri"/>
              <a:buAutoNum type="arabicPeriod"/>
            </a:pPr>
            <a:r>
              <a:rPr lang="en-US" sz="2000">
                <a:solidFill>
                  <a:schemeClr val="dk1"/>
                </a:solidFill>
                <a:latin typeface="Calibri"/>
                <a:ea typeface="Calibri"/>
                <a:cs typeface="Calibri"/>
                <a:sym typeface="Calibri"/>
              </a:rPr>
              <a:t>Memiliki akses laptop/</a:t>
            </a:r>
            <a:r>
              <a:rPr i="1" lang="en-US" sz="2000">
                <a:solidFill>
                  <a:schemeClr val="dk1"/>
                </a:solidFill>
                <a:latin typeface="Calibri"/>
                <a:ea typeface="Calibri"/>
                <a:cs typeface="Calibri"/>
                <a:sym typeface="Calibri"/>
              </a:rPr>
              <a:t>computer</a:t>
            </a:r>
            <a:r>
              <a:rPr lang="en-US" sz="2000">
                <a:solidFill>
                  <a:schemeClr val="dk1"/>
                </a:solidFill>
                <a:latin typeface="Calibri"/>
                <a:ea typeface="Calibri"/>
                <a:cs typeface="Calibri"/>
                <a:sym typeface="Calibri"/>
              </a:rPr>
              <a:t>/internet</a:t>
            </a:r>
            <a:endParaRPr sz="2000">
              <a:solidFill>
                <a:schemeClr val="dk1"/>
              </a:solidFill>
              <a:latin typeface="Calibri"/>
              <a:ea typeface="Calibri"/>
              <a:cs typeface="Calibri"/>
              <a:sym typeface="Calibri"/>
            </a:endParaRPr>
          </a:p>
          <a:p>
            <a:pPr indent="-360363" lvl="0" marL="450850" marR="0" rtl="0" algn="l">
              <a:spcBef>
                <a:spcPts val="0"/>
              </a:spcBef>
              <a:spcAft>
                <a:spcPts val="0"/>
              </a:spcAft>
              <a:buClr>
                <a:schemeClr val="dk1"/>
              </a:buClr>
              <a:buSzPts val="2000"/>
              <a:buFont typeface="Calibri"/>
              <a:buAutoNum type="arabicPeriod"/>
            </a:pPr>
            <a:r>
              <a:rPr lang="en-US" sz="2000">
                <a:solidFill>
                  <a:schemeClr val="dk1"/>
                </a:solidFill>
                <a:latin typeface="Calibri"/>
                <a:ea typeface="Calibri"/>
                <a:cs typeface="Calibri"/>
                <a:sym typeface="Calibri"/>
              </a:rPr>
              <a:t>Memiliki Kesehatan yang baik tidak pernah absen sekolah/kuliah</a:t>
            </a:r>
            <a:endParaRPr sz="2000">
              <a:solidFill>
                <a:schemeClr val="dk1"/>
              </a:solidFill>
              <a:latin typeface="Calibri"/>
              <a:ea typeface="Calibri"/>
              <a:cs typeface="Calibri"/>
              <a:sym typeface="Calibri"/>
            </a:endParaRPr>
          </a:p>
          <a:p>
            <a:pPr indent="-360363" lvl="0" marL="450850" marR="0" rtl="0" algn="l">
              <a:spcBef>
                <a:spcPts val="0"/>
              </a:spcBef>
              <a:spcAft>
                <a:spcPts val="0"/>
              </a:spcAft>
              <a:buClr>
                <a:schemeClr val="dk1"/>
              </a:buClr>
              <a:buSzPts val="2000"/>
              <a:buFont typeface="Calibri"/>
              <a:buAutoNum type="arabicPeriod"/>
            </a:pPr>
            <a:r>
              <a:rPr lang="en-US" sz="2000">
                <a:solidFill>
                  <a:schemeClr val="dk1"/>
                </a:solidFill>
                <a:latin typeface="Calibri"/>
                <a:ea typeface="Calibri"/>
                <a:cs typeface="Calibri"/>
                <a:sym typeface="Calibri"/>
              </a:rPr>
              <a:t>Memiliki anggota tubuh/indra yang lengkap</a:t>
            </a:r>
            <a:endParaRPr sz="2000">
              <a:solidFill>
                <a:schemeClr val="dk1"/>
              </a:solidFill>
              <a:latin typeface="Calibri"/>
              <a:ea typeface="Calibri"/>
              <a:cs typeface="Calibri"/>
              <a:sym typeface="Calibri"/>
            </a:endParaRPr>
          </a:p>
          <a:p>
            <a:pPr indent="-360363" lvl="0" marL="450850" marR="0" rtl="0" algn="l">
              <a:spcBef>
                <a:spcPts val="0"/>
              </a:spcBef>
              <a:spcAft>
                <a:spcPts val="0"/>
              </a:spcAft>
              <a:buClr>
                <a:schemeClr val="dk1"/>
              </a:buClr>
              <a:buSzPts val="2000"/>
              <a:buFont typeface="Calibri"/>
              <a:buAutoNum type="arabicPeriod"/>
            </a:pPr>
            <a:r>
              <a:rPr lang="en-US" sz="2000">
                <a:solidFill>
                  <a:schemeClr val="dk1"/>
                </a:solidFill>
                <a:latin typeface="Calibri"/>
                <a:ea typeface="Calibri"/>
                <a:cs typeface="Calibri"/>
                <a:sym typeface="Calibri"/>
              </a:rPr>
              <a:t>Memiliki waktu yang cukup untuk mengerjakan tugas (tidak harus membagi waktu).</a:t>
            </a:r>
            <a:endParaRPr sz="29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2300"/>
              <a:buFont typeface="Calibri"/>
              <a:buNone/>
            </a:pPr>
            <a:r>
              <a:t/>
            </a:r>
            <a:endParaRPr sz="23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84" name="Shape 184"/>
        <p:cNvGrpSpPr/>
        <p:nvPr/>
      </p:nvGrpSpPr>
      <p:grpSpPr>
        <a:xfrm>
          <a:off x="0" y="0"/>
          <a:ext cx="0" cy="0"/>
          <a:chOff x="0" y="0"/>
          <a:chExt cx="0" cy="0"/>
        </a:xfrm>
      </p:grpSpPr>
      <p:sp>
        <p:nvSpPr>
          <p:cNvPr id="185" name="Google Shape;185;p2"/>
          <p:cNvSpPr/>
          <p:nvPr/>
        </p:nvSpPr>
        <p:spPr>
          <a:xfrm>
            <a:off x="2558514" y="696495"/>
            <a:ext cx="5525728" cy="3934343"/>
          </a:xfrm>
          <a:prstGeom prst="roundRect">
            <a:avLst>
              <a:gd fmla="val 1472" name="adj"/>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graphicFrame>
        <p:nvGraphicFramePr>
          <p:cNvPr id="186" name="Google Shape;186;p2"/>
          <p:cNvGraphicFramePr/>
          <p:nvPr/>
        </p:nvGraphicFramePr>
        <p:xfrm>
          <a:off x="2493210" y="696504"/>
          <a:ext cx="3000000" cy="3000000"/>
        </p:xfrm>
        <a:graphic>
          <a:graphicData uri="http://schemas.openxmlformats.org/drawingml/2006/table">
            <a:tbl>
              <a:tblPr bandRow="1" firstRow="1">
                <a:noFill/>
                <a:tableStyleId>{9DB636FC-C9F1-47B5-B1A1-AF015936B5CE}</a:tableStyleId>
              </a:tblPr>
              <a:tblGrid>
                <a:gridCol w="2854525"/>
                <a:gridCol w="2801825"/>
              </a:tblGrid>
              <a:tr h="366850">
                <a:tc>
                  <a:txBody>
                    <a:bodyPr/>
                    <a:lstStyle/>
                    <a:p>
                      <a:pPr indent="0" lvl="0" marL="0" marR="0" rtl="0" algn="ctr">
                        <a:spcBef>
                          <a:spcPts val="0"/>
                        </a:spcBef>
                        <a:spcAft>
                          <a:spcPts val="0"/>
                        </a:spcAft>
                        <a:buClr>
                          <a:schemeClr val="dk1"/>
                        </a:buClr>
                        <a:buSzPts val="1500"/>
                        <a:buFont typeface="Candara"/>
                        <a:buNone/>
                      </a:pPr>
                      <a:r>
                        <a:rPr lang="en-US" sz="1500" u="none" cap="none" strike="noStrike">
                          <a:solidFill>
                            <a:schemeClr val="dk1"/>
                          </a:solidFill>
                          <a:latin typeface="Candara"/>
                          <a:ea typeface="Candara"/>
                          <a:cs typeface="Candara"/>
                          <a:sym typeface="Candara"/>
                        </a:rPr>
                        <a:t>KEMUNGKINAN </a:t>
                      </a:r>
                      <a:r>
                        <a:rPr b="1" lang="en-US" sz="1500" u="none" cap="none" strike="noStrike">
                          <a:solidFill>
                            <a:srgbClr val="0070C0"/>
                          </a:solidFill>
                          <a:latin typeface="Candara"/>
                          <a:ea typeface="Candara"/>
                          <a:cs typeface="Candara"/>
                          <a:sym typeface="Candara"/>
                        </a:rPr>
                        <a:t>BESAR</a:t>
                      </a:r>
                      <a:r>
                        <a:rPr b="1" lang="en-US" sz="1500" u="none" cap="none" strike="noStrike">
                          <a:solidFill>
                            <a:schemeClr val="dk1"/>
                          </a:solidFill>
                          <a:latin typeface="Candara"/>
                          <a:ea typeface="Candara"/>
                          <a:cs typeface="Candara"/>
                          <a:sym typeface="Candara"/>
                        </a:rPr>
                        <a:t> ADA</a:t>
                      </a:r>
                      <a:r>
                        <a:rPr lang="en-US" sz="1500" u="none" cap="none" strike="noStrike">
                          <a:solidFill>
                            <a:schemeClr val="dk1"/>
                          </a:solidFill>
                          <a:latin typeface="Candara"/>
                          <a:ea typeface="Candara"/>
                          <a:cs typeface="Candara"/>
                          <a:sym typeface="Candara"/>
                        </a:rPr>
                        <a:t> di PT</a:t>
                      </a:r>
                      <a:endParaRPr sz="1350" u="none" cap="none" strike="noStrike"/>
                    </a:p>
                  </a:txBody>
                  <a:tcPr marT="27625" marB="27625" marR="55250" marL="55250" anchor="ctr"/>
                </a:tc>
                <a:tc>
                  <a:txBody>
                    <a:bodyPr/>
                    <a:lstStyle/>
                    <a:p>
                      <a:pPr indent="0" lvl="0" marL="0" marR="0" rtl="0" algn="ctr">
                        <a:spcBef>
                          <a:spcPts val="0"/>
                        </a:spcBef>
                        <a:spcAft>
                          <a:spcPts val="0"/>
                        </a:spcAft>
                        <a:buClr>
                          <a:schemeClr val="dk1"/>
                        </a:buClr>
                        <a:buSzPts val="1500"/>
                        <a:buFont typeface="Candara"/>
                        <a:buNone/>
                      </a:pPr>
                      <a:r>
                        <a:rPr lang="en-US" sz="1500" u="none" cap="none" strike="noStrike">
                          <a:solidFill>
                            <a:schemeClr val="dk1"/>
                          </a:solidFill>
                          <a:latin typeface="Candara"/>
                          <a:ea typeface="Candara"/>
                          <a:cs typeface="Candara"/>
                          <a:sym typeface="Candara"/>
                        </a:rPr>
                        <a:t>KEMUNGKINAN </a:t>
                      </a:r>
                      <a:r>
                        <a:rPr b="1" lang="en-US" sz="1500" u="none" cap="none" strike="noStrike">
                          <a:solidFill>
                            <a:srgbClr val="FF0000"/>
                          </a:solidFill>
                          <a:latin typeface="Candara"/>
                          <a:ea typeface="Candara"/>
                          <a:cs typeface="Candara"/>
                          <a:sym typeface="Candara"/>
                        </a:rPr>
                        <a:t>KECIL</a:t>
                      </a:r>
                      <a:r>
                        <a:rPr b="1" lang="en-US" sz="1500" u="none" cap="none" strike="noStrike">
                          <a:solidFill>
                            <a:schemeClr val="dk1"/>
                          </a:solidFill>
                          <a:latin typeface="Candara"/>
                          <a:ea typeface="Candara"/>
                          <a:cs typeface="Candara"/>
                          <a:sym typeface="Candara"/>
                        </a:rPr>
                        <a:t> ADA</a:t>
                      </a:r>
                      <a:r>
                        <a:rPr lang="en-US" sz="1500" u="none" cap="none" strike="noStrike">
                          <a:solidFill>
                            <a:schemeClr val="dk1"/>
                          </a:solidFill>
                          <a:latin typeface="Candara"/>
                          <a:ea typeface="Candara"/>
                          <a:cs typeface="Candara"/>
                          <a:sym typeface="Candara"/>
                        </a:rPr>
                        <a:t> di PT</a:t>
                      </a:r>
                      <a:endParaRPr sz="1350" u="none" cap="none" strike="noStrike"/>
                    </a:p>
                  </a:txBody>
                  <a:tcPr marT="27625" marB="27625" marR="55250" marL="55250" anchor="ctr">
                    <a:solidFill>
                      <a:srgbClr val="C4E0B2"/>
                    </a:solidFill>
                  </a:tcPr>
                </a:tc>
              </a:tr>
              <a:tr h="2473850">
                <a:tc>
                  <a:txBody>
                    <a:bodyPr/>
                    <a:lstStyle/>
                    <a:p>
                      <a:pPr indent="-271463" lvl="0" marL="361950" marR="0" rtl="0" algn="l">
                        <a:spcBef>
                          <a:spcPts val="0"/>
                        </a:spcBef>
                        <a:spcAft>
                          <a:spcPts val="0"/>
                        </a:spcAft>
                        <a:buClr>
                          <a:schemeClr val="dk1"/>
                        </a:buClr>
                        <a:buSzPts val="1500"/>
                        <a:buFont typeface="Calibri"/>
                        <a:buAutoNum type="arabicPeriod"/>
                      </a:pPr>
                      <a:r>
                        <a:rPr lang="en-US" sz="1500" u="none" cap="none" strike="noStrike">
                          <a:latin typeface="Candara"/>
                          <a:ea typeface="Candara"/>
                          <a:cs typeface="Candara"/>
                          <a:sym typeface="Candara"/>
                        </a:rPr>
                        <a:t>Hambatan penglihatan (Tunanetra)</a:t>
                      </a:r>
                      <a:endParaRPr sz="1350" u="none" cap="none" strike="noStrike"/>
                    </a:p>
                    <a:p>
                      <a:pPr indent="-271463" lvl="0" marL="361950" marR="0" rtl="0" algn="l">
                        <a:spcBef>
                          <a:spcPts val="0"/>
                        </a:spcBef>
                        <a:spcAft>
                          <a:spcPts val="0"/>
                        </a:spcAft>
                        <a:buClr>
                          <a:schemeClr val="dk1"/>
                        </a:buClr>
                        <a:buSzPts val="1500"/>
                        <a:buFont typeface="Calibri"/>
                        <a:buAutoNum type="arabicPeriod"/>
                      </a:pPr>
                      <a:r>
                        <a:rPr lang="en-US" sz="1500" u="none" cap="none" strike="noStrike">
                          <a:latin typeface="Candara"/>
                          <a:ea typeface="Candara"/>
                          <a:cs typeface="Candara"/>
                          <a:sym typeface="Candara"/>
                        </a:rPr>
                        <a:t>Hambatan pendengaran (tunarungu)</a:t>
                      </a:r>
                      <a:endParaRPr sz="1350" u="none" cap="none" strike="noStrike"/>
                    </a:p>
                    <a:p>
                      <a:pPr indent="-271463" lvl="0" marL="361950" marR="0" rtl="0" algn="l">
                        <a:spcBef>
                          <a:spcPts val="0"/>
                        </a:spcBef>
                        <a:spcAft>
                          <a:spcPts val="0"/>
                        </a:spcAft>
                        <a:buClr>
                          <a:schemeClr val="dk1"/>
                        </a:buClr>
                        <a:buSzPts val="1500"/>
                        <a:buFont typeface="Calibri"/>
                        <a:buAutoNum type="arabicPeriod"/>
                      </a:pPr>
                      <a:r>
                        <a:rPr lang="en-US" sz="1500" u="none" cap="none" strike="noStrike">
                          <a:latin typeface="Candara"/>
                          <a:ea typeface="Candara"/>
                          <a:cs typeface="Candara"/>
                          <a:sym typeface="Candara"/>
                        </a:rPr>
                        <a:t>Hambatan fisik </a:t>
                      </a:r>
                      <a:br>
                        <a:rPr lang="en-US" sz="1500" u="none" cap="none" strike="noStrike">
                          <a:latin typeface="Candara"/>
                          <a:ea typeface="Candara"/>
                          <a:cs typeface="Candara"/>
                          <a:sym typeface="Candara"/>
                        </a:rPr>
                      </a:br>
                      <a:r>
                        <a:rPr lang="en-US" sz="1500" u="none" cap="none" strike="noStrike">
                          <a:latin typeface="Candara"/>
                          <a:ea typeface="Candara"/>
                          <a:cs typeface="Candara"/>
                          <a:sym typeface="Candara"/>
                        </a:rPr>
                        <a:t>(tunadaksa)</a:t>
                      </a:r>
                      <a:endParaRPr sz="1350" u="none" cap="none" strike="noStrike"/>
                    </a:p>
                    <a:p>
                      <a:pPr indent="-271463" lvl="0" marL="361950" marR="0" rtl="0" algn="l">
                        <a:spcBef>
                          <a:spcPts val="0"/>
                        </a:spcBef>
                        <a:spcAft>
                          <a:spcPts val="0"/>
                        </a:spcAft>
                        <a:buClr>
                          <a:schemeClr val="dk1"/>
                        </a:buClr>
                        <a:buSzPts val="1500"/>
                        <a:buFont typeface="Calibri"/>
                        <a:buAutoNum type="arabicPeriod"/>
                      </a:pPr>
                      <a:r>
                        <a:rPr lang="en-US" sz="1500" u="none" cap="none" strike="noStrike">
                          <a:latin typeface="Candara"/>
                          <a:ea typeface="Candara"/>
                          <a:cs typeface="Candara"/>
                          <a:sym typeface="Candara"/>
                        </a:rPr>
                        <a:t>Kesulitan belajar </a:t>
                      </a:r>
                      <a:br>
                        <a:rPr lang="en-US" sz="1500" u="none" cap="none" strike="noStrike">
                          <a:latin typeface="Candara"/>
                          <a:ea typeface="Candara"/>
                          <a:cs typeface="Candara"/>
                          <a:sym typeface="Candara"/>
                        </a:rPr>
                      </a:br>
                      <a:r>
                        <a:rPr lang="en-US" sz="1500" u="none" cap="none" strike="noStrike">
                          <a:latin typeface="Candara"/>
                          <a:ea typeface="Candara"/>
                          <a:cs typeface="Candara"/>
                          <a:sym typeface="Candara"/>
                        </a:rPr>
                        <a:t>(</a:t>
                      </a:r>
                      <a:r>
                        <a:rPr i="1" lang="en-US" sz="1500" u="none" cap="none" strike="noStrike">
                          <a:latin typeface="Candara"/>
                          <a:ea typeface="Candara"/>
                          <a:cs typeface="Candara"/>
                          <a:sym typeface="Candara"/>
                        </a:rPr>
                        <a:t>learning disability)</a:t>
                      </a:r>
                      <a:endParaRPr sz="1350" u="none" cap="none" strike="noStrike"/>
                    </a:p>
                    <a:p>
                      <a:pPr indent="-271463" lvl="0" marL="361950" marR="0" rtl="0" algn="l">
                        <a:spcBef>
                          <a:spcPts val="0"/>
                        </a:spcBef>
                        <a:spcAft>
                          <a:spcPts val="0"/>
                        </a:spcAft>
                        <a:buClr>
                          <a:schemeClr val="dk1"/>
                        </a:buClr>
                        <a:buSzPts val="1500"/>
                        <a:buFont typeface="Calibri"/>
                        <a:buAutoNum type="arabicPeriod"/>
                      </a:pPr>
                      <a:r>
                        <a:rPr lang="en-US" sz="1500" u="none" cap="none" strike="noStrike">
                          <a:latin typeface="Candara"/>
                          <a:ea typeface="Candara"/>
                          <a:cs typeface="Candara"/>
                          <a:sym typeface="Candara"/>
                        </a:rPr>
                        <a:t>Gangguan emosi dan </a:t>
                      </a:r>
                      <a:br>
                        <a:rPr lang="en-US" sz="1500" u="none" cap="none" strike="noStrike">
                          <a:latin typeface="Candara"/>
                          <a:ea typeface="Candara"/>
                          <a:cs typeface="Candara"/>
                          <a:sym typeface="Candara"/>
                        </a:rPr>
                      </a:br>
                      <a:r>
                        <a:rPr lang="en-US" sz="1500" u="none" cap="none" strike="noStrike">
                          <a:latin typeface="Candara"/>
                          <a:ea typeface="Candara"/>
                          <a:cs typeface="Candara"/>
                          <a:sym typeface="Candara"/>
                        </a:rPr>
                        <a:t>tingkah laku (tuna laras)</a:t>
                      </a:r>
                      <a:endParaRPr sz="1500" u="none" cap="none" strike="noStrike">
                        <a:latin typeface="Candara"/>
                        <a:ea typeface="Candara"/>
                        <a:cs typeface="Candara"/>
                        <a:sym typeface="Candara"/>
                      </a:endParaRPr>
                    </a:p>
                    <a:p>
                      <a:pPr indent="-271463" lvl="0" marL="361950" marR="0" rtl="0" algn="l">
                        <a:lnSpc>
                          <a:spcPct val="100000"/>
                        </a:lnSpc>
                        <a:spcBef>
                          <a:spcPts val="0"/>
                        </a:spcBef>
                        <a:spcAft>
                          <a:spcPts val="0"/>
                        </a:spcAft>
                        <a:buClr>
                          <a:schemeClr val="dk1"/>
                        </a:buClr>
                        <a:buSzPts val="1500"/>
                        <a:buFont typeface="Calibri"/>
                        <a:buAutoNum type="arabicPeriod"/>
                      </a:pPr>
                      <a:r>
                        <a:rPr lang="en-US" sz="1500" u="none" cap="none" strike="noStrike">
                          <a:latin typeface="Candara"/>
                          <a:ea typeface="Candara"/>
                          <a:cs typeface="Candara"/>
                          <a:sym typeface="Candara"/>
                        </a:rPr>
                        <a:t>Gangguan perhatian (ADD/ADHD)</a:t>
                      </a:r>
                      <a:endParaRPr sz="1350" u="none" cap="none" strike="noStrike"/>
                    </a:p>
                    <a:p>
                      <a:pPr indent="-271463" lvl="0" marL="361950" marR="0" rtl="0" algn="l">
                        <a:spcBef>
                          <a:spcPts val="0"/>
                        </a:spcBef>
                        <a:spcAft>
                          <a:spcPts val="0"/>
                        </a:spcAft>
                        <a:buClr>
                          <a:schemeClr val="dk1"/>
                        </a:buClr>
                        <a:buSzPts val="1500"/>
                        <a:buFont typeface="Calibri"/>
                        <a:buAutoNum type="arabicPeriod"/>
                      </a:pPr>
                      <a:r>
                        <a:rPr lang="en-US" sz="1500" u="none" cap="none" strike="noStrike">
                          <a:latin typeface="Candara"/>
                          <a:ea typeface="Candara"/>
                          <a:cs typeface="Candara"/>
                          <a:sym typeface="Candara"/>
                        </a:rPr>
                        <a:t>Autism Syndrome Disorder (ASD)</a:t>
                      </a:r>
                      <a:endParaRPr sz="1500" u="none" cap="none" strike="noStrike">
                        <a:latin typeface="Candara"/>
                        <a:ea typeface="Candara"/>
                        <a:cs typeface="Candara"/>
                        <a:sym typeface="Candara"/>
                      </a:endParaRPr>
                    </a:p>
                    <a:p>
                      <a:pPr indent="-271463" lvl="0" marL="361950" marR="0" rtl="0" algn="l">
                        <a:lnSpc>
                          <a:spcPct val="100000"/>
                        </a:lnSpc>
                        <a:spcBef>
                          <a:spcPts val="0"/>
                        </a:spcBef>
                        <a:spcAft>
                          <a:spcPts val="0"/>
                        </a:spcAft>
                        <a:buClr>
                          <a:schemeClr val="dk1"/>
                        </a:buClr>
                        <a:buSzPts val="1500"/>
                        <a:buFont typeface="Calibri"/>
                        <a:buAutoNum type="arabicPeriod"/>
                      </a:pPr>
                      <a:r>
                        <a:rPr lang="en-US" sz="1500" u="none" cap="none" strike="noStrike">
                          <a:highlight>
                            <a:srgbClr val="FFFF00"/>
                          </a:highlight>
                          <a:latin typeface="Candara"/>
                          <a:ea typeface="Candara"/>
                          <a:cs typeface="Candara"/>
                          <a:sym typeface="Candara"/>
                        </a:rPr>
                        <a:t>Disabilitas Mental</a:t>
                      </a:r>
                      <a:endParaRPr sz="1350" u="none" cap="none" strike="noStrike"/>
                    </a:p>
                    <a:p>
                      <a:pPr indent="0" lvl="0" marL="90487" marR="0" rtl="0" algn="l">
                        <a:lnSpc>
                          <a:spcPct val="100000"/>
                        </a:lnSpc>
                        <a:spcBef>
                          <a:spcPts val="0"/>
                        </a:spcBef>
                        <a:spcAft>
                          <a:spcPts val="0"/>
                        </a:spcAft>
                        <a:buClr>
                          <a:schemeClr val="dk1"/>
                        </a:buClr>
                        <a:buSzPts val="1500"/>
                        <a:buFont typeface="Arial"/>
                        <a:buNone/>
                      </a:pPr>
                      <a:r>
                        <a:t/>
                      </a:r>
                      <a:endParaRPr sz="1500" u="none" cap="none" strike="noStrike">
                        <a:highlight>
                          <a:srgbClr val="FFFF00"/>
                        </a:highlight>
                        <a:latin typeface="Candara"/>
                        <a:ea typeface="Candara"/>
                        <a:cs typeface="Candara"/>
                        <a:sym typeface="Candara"/>
                      </a:endParaRPr>
                    </a:p>
                  </a:txBody>
                  <a:tcPr marT="27625" marB="27625" marR="55250" marL="55250">
                    <a:solidFill>
                      <a:srgbClr val="D8D8D8"/>
                    </a:solidFill>
                  </a:tcPr>
                </a:tc>
                <a:tc>
                  <a:txBody>
                    <a:bodyPr/>
                    <a:lstStyle/>
                    <a:p>
                      <a:pPr indent="-271463" lvl="0" marL="361950" marR="0" rtl="0" algn="l">
                        <a:spcBef>
                          <a:spcPts val="0"/>
                        </a:spcBef>
                        <a:spcAft>
                          <a:spcPts val="0"/>
                        </a:spcAft>
                        <a:buClr>
                          <a:schemeClr val="dk1"/>
                        </a:buClr>
                        <a:buSzPts val="1500"/>
                        <a:buFont typeface="Calibri"/>
                        <a:buAutoNum type="arabicPeriod"/>
                      </a:pPr>
                      <a:r>
                        <a:rPr lang="en-US" sz="1500" u="none" cap="none" strike="noStrike">
                          <a:latin typeface="Candara"/>
                          <a:ea typeface="Candara"/>
                          <a:cs typeface="Candara"/>
                          <a:sym typeface="Candara"/>
                        </a:rPr>
                        <a:t>Lamban belajar </a:t>
                      </a:r>
                      <a:br>
                        <a:rPr lang="en-US" sz="1500" u="none" cap="none" strike="noStrike">
                          <a:latin typeface="Candara"/>
                          <a:ea typeface="Candara"/>
                          <a:cs typeface="Candara"/>
                          <a:sym typeface="Candara"/>
                        </a:rPr>
                      </a:br>
                      <a:r>
                        <a:rPr lang="en-US" sz="1500" u="none" cap="none" strike="noStrike">
                          <a:latin typeface="Candara"/>
                          <a:ea typeface="Candara"/>
                          <a:cs typeface="Candara"/>
                          <a:sym typeface="Candara"/>
                        </a:rPr>
                        <a:t>(</a:t>
                      </a:r>
                      <a:r>
                        <a:rPr i="1" lang="en-US" sz="1500" u="none" cap="none" strike="noStrike">
                          <a:latin typeface="Candara"/>
                          <a:ea typeface="Candara"/>
                          <a:cs typeface="Candara"/>
                          <a:sym typeface="Candara"/>
                        </a:rPr>
                        <a:t>Slow learner)</a:t>
                      </a:r>
                      <a:endParaRPr sz="1350" u="none" cap="none" strike="noStrike"/>
                    </a:p>
                    <a:p>
                      <a:pPr indent="-271463" lvl="0" marL="361950" marR="0" rtl="0" algn="l">
                        <a:spcBef>
                          <a:spcPts val="0"/>
                        </a:spcBef>
                        <a:spcAft>
                          <a:spcPts val="0"/>
                        </a:spcAft>
                        <a:buClr>
                          <a:schemeClr val="dk1"/>
                        </a:buClr>
                        <a:buSzPts val="1500"/>
                        <a:buFont typeface="Calibri"/>
                        <a:buAutoNum type="arabicPeriod"/>
                      </a:pPr>
                      <a:r>
                        <a:rPr lang="en-US" sz="1500" u="none" cap="none" strike="noStrike">
                          <a:latin typeface="Candara"/>
                          <a:ea typeface="Candara"/>
                          <a:cs typeface="Candara"/>
                          <a:sym typeface="Candara"/>
                        </a:rPr>
                        <a:t>Disabilitas intelektual (tunagrahita)</a:t>
                      </a:r>
                      <a:endParaRPr sz="1350" u="none" cap="none" strike="noStrike"/>
                    </a:p>
                    <a:p>
                      <a:pPr indent="-271463" lvl="0" marL="361950" marR="0" rtl="0" algn="l">
                        <a:spcBef>
                          <a:spcPts val="0"/>
                        </a:spcBef>
                        <a:spcAft>
                          <a:spcPts val="0"/>
                        </a:spcAft>
                        <a:buClr>
                          <a:schemeClr val="dk1"/>
                        </a:buClr>
                        <a:buSzPts val="1500"/>
                        <a:buFont typeface="Calibri"/>
                        <a:buAutoNum type="arabicPeriod"/>
                      </a:pPr>
                      <a:r>
                        <a:rPr lang="en-US" sz="1500" u="none" cap="none" strike="noStrike">
                          <a:latin typeface="Candara"/>
                          <a:ea typeface="Candara"/>
                          <a:cs typeface="Candara"/>
                          <a:sym typeface="Candara"/>
                        </a:rPr>
                        <a:t>Disabilitas ganda (tunaganda)</a:t>
                      </a:r>
                      <a:endParaRPr sz="1350" u="none" cap="none" strike="noStrike"/>
                    </a:p>
                    <a:p>
                      <a:pPr indent="0" lvl="0" marL="0" marR="0" rtl="0" algn="l">
                        <a:spcBef>
                          <a:spcPts val="0"/>
                        </a:spcBef>
                        <a:spcAft>
                          <a:spcPts val="0"/>
                        </a:spcAft>
                        <a:buClr>
                          <a:schemeClr val="dk1"/>
                        </a:buClr>
                        <a:buSzPts val="1500"/>
                        <a:buFont typeface="Calibri"/>
                        <a:buNone/>
                      </a:pPr>
                      <a:r>
                        <a:t/>
                      </a:r>
                      <a:endParaRPr sz="1500" u="none" cap="none" strike="noStrike">
                        <a:latin typeface="Candara"/>
                        <a:ea typeface="Candara"/>
                        <a:cs typeface="Candara"/>
                        <a:sym typeface="Candara"/>
                      </a:endParaRPr>
                    </a:p>
                  </a:txBody>
                  <a:tcPr marT="27625" marB="27625" marR="55250" marL="55250">
                    <a:solidFill>
                      <a:srgbClr val="D8D8D8"/>
                    </a:solidFill>
                  </a:tcPr>
                </a:tc>
              </a:tr>
              <a:tr h="0">
                <a:tc>
                  <a:txBody>
                    <a:bodyPr/>
                    <a:lstStyle/>
                    <a:p>
                      <a:pPr indent="0" lvl="0" marL="90487" marR="0" rtl="0" algn="l">
                        <a:lnSpc>
                          <a:spcPct val="100000"/>
                        </a:lnSpc>
                        <a:spcBef>
                          <a:spcPts val="0"/>
                        </a:spcBef>
                        <a:spcAft>
                          <a:spcPts val="0"/>
                        </a:spcAft>
                        <a:buClr>
                          <a:schemeClr val="dk1"/>
                        </a:buClr>
                        <a:buSzPts val="300"/>
                        <a:buFont typeface="Arial"/>
                        <a:buNone/>
                      </a:pPr>
                      <a:r>
                        <a:t/>
                      </a:r>
                      <a:endParaRPr sz="300" u="none" cap="none" strike="noStrike">
                        <a:highlight>
                          <a:srgbClr val="FFFF00"/>
                        </a:highlight>
                        <a:latin typeface="Candara"/>
                        <a:ea typeface="Candara"/>
                        <a:cs typeface="Candara"/>
                        <a:sym typeface="Candara"/>
                      </a:endParaRPr>
                    </a:p>
                  </a:txBody>
                  <a:tcPr marT="27625" marB="27625" marR="55250" marL="55250">
                    <a:solidFill>
                      <a:schemeClr val="accent4"/>
                    </a:solidFill>
                  </a:tcPr>
                </a:tc>
                <a:tc>
                  <a:txBody>
                    <a:bodyPr/>
                    <a:lstStyle/>
                    <a:p>
                      <a:pPr indent="0" lvl="0" marL="0" marR="0" rtl="0" algn="l">
                        <a:spcBef>
                          <a:spcPts val="0"/>
                        </a:spcBef>
                        <a:spcAft>
                          <a:spcPts val="0"/>
                        </a:spcAft>
                        <a:buClr>
                          <a:schemeClr val="dk1"/>
                        </a:buClr>
                        <a:buSzPts val="300"/>
                        <a:buFont typeface="Calibri"/>
                        <a:buNone/>
                      </a:pPr>
                      <a:r>
                        <a:t/>
                      </a:r>
                      <a:endParaRPr sz="300" u="none" cap="none" strike="noStrike">
                        <a:latin typeface="Candara"/>
                        <a:ea typeface="Candara"/>
                        <a:cs typeface="Candara"/>
                        <a:sym typeface="Candara"/>
                      </a:endParaRPr>
                    </a:p>
                  </a:txBody>
                  <a:tcPr marT="27625" marB="27625" marR="55250" marL="55250">
                    <a:solidFill>
                      <a:srgbClr val="C4E0B2"/>
                    </a:solidFill>
                  </a:tcPr>
                </a:tc>
              </a:tr>
            </a:tbl>
          </a:graphicData>
        </a:graphic>
      </p:graphicFrame>
      <p:sp>
        <p:nvSpPr>
          <p:cNvPr id="187" name="Google Shape;187;p2"/>
          <p:cNvSpPr/>
          <p:nvPr/>
        </p:nvSpPr>
        <p:spPr>
          <a:xfrm>
            <a:off x="245174" y="1732333"/>
            <a:ext cx="1942114" cy="1862665"/>
          </a:xfrm>
          <a:prstGeom prst="ellipse">
            <a:avLst/>
          </a:prstGeom>
          <a:solidFill>
            <a:srgbClr val="262626"/>
          </a:solidFill>
          <a:ln cap="flat" cmpd="thinThick" w="174625">
            <a:solidFill>
              <a:srgbClr val="262626"/>
            </a:solidFill>
            <a:prstDash val="solid"/>
            <a:miter lim="800000"/>
            <a:headEnd len="sm" w="sm" type="none"/>
            <a:tailEnd len="sm" w="sm" type="none"/>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rgbClr val="FFFFFF"/>
              </a:buClr>
              <a:buSzPts val="1900"/>
              <a:buFont typeface="Candara"/>
              <a:buNone/>
            </a:pPr>
            <a:r>
              <a:rPr lang="en-US" sz="1900">
                <a:solidFill>
                  <a:srgbClr val="FFFFFF"/>
                </a:solidFill>
                <a:latin typeface="Candara"/>
                <a:ea typeface="Candara"/>
                <a:cs typeface="Candara"/>
                <a:sym typeface="Candara"/>
              </a:rPr>
              <a:t>JENIS-JENIS Disabilitas</a:t>
            </a:r>
            <a:endParaRPr sz="1900">
              <a:solidFill>
                <a:srgbClr val="FFFFFF"/>
              </a:solidFill>
              <a:latin typeface="Candara"/>
              <a:ea typeface="Candara"/>
              <a:cs typeface="Candara"/>
              <a:sym typeface="Candar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91" name="Shape 191"/>
        <p:cNvGrpSpPr/>
        <p:nvPr/>
      </p:nvGrpSpPr>
      <p:grpSpPr>
        <a:xfrm>
          <a:off x="0" y="0"/>
          <a:ext cx="0" cy="0"/>
          <a:chOff x="0" y="0"/>
          <a:chExt cx="0" cy="0"/>
        </a:xfrm>
      </p:grpSpPr>
      <p:sp>
        <p:nvSpPr>
          <p:cNvPr id="192" name="Google Shape;192;p3"/>
          <p:cNvSpPr txBox="1"/>
          <p:nvPr/>
        </p:nvSpPr>
        <p:spPr>
          <a:xfrm>
            <a:off x="-67739" y="592705"/>
            <a:ext cx="4387740"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100"/>
              <a:buFont typeface="Candara"/>
              <a:buNone/>
            </a:pPr>
            <a:r>
              <a:rPr b="1" lang="en-US" sz="2100">
                <a:solidFill>
                  <a:schemeClr val="dk1"/>
                </a:solidFill>
                <a:latin typeface="Candara"/>
                <a:ea typeface="Candara"/>
                <a:cs typeface="Candara"/>
                <a:sym typeface="Candara"/>
              </a:rPr>
              <a:t>Information Processing Model (IPM)</a:t>
            </a:r>
            <a:endParaRPr sz="1800">
              <a:solidFill>
                <a:schemeClr val="dk1"/>
              </a:solidFill>
              <a:latin typeface="Calibri"/>
              <a:ea typeface="Calibri"/>
              <a:cs typeface="Calibri"/>
              <a:sym typeface="Calibri"/>
            </a:endParaRPr>
          </a:p>
        </p:txBody>
      </p:sp>
      <p:grpSp>
        <p:nvGrpSpPr>
          <p:cNvPr id="193" name="Google Shape;193;p3"/>
          <p:cNvGrpSpPr/>
          <p:nvPr/>
        </p:nvGrpSpPr>
        <p:grpSpPr>
          <a:xfrm>
            <a:off x="977199" y="790793"/>
            <a:ext cx="8156528" cy="3769889"/>
            <a:chOff x="98303" y="484952"/>
            <a:chExt cx="8629361" cy="4605771"/>
          </a:xfrm>
        </p:grpSpPr>
        <p:sp>
          <p:nvSpPr>
            <p:cNvPr id="194" name="Google Shape;194;p3"/>
            <p:cNvSpPr/>
            <p:nvPr/>
          </p:nvSpPr>
          <p:spPr>
            <a:xfrm>
              <a:off x="115191" y="854223"/>
              <a:ext cx="8612473" cy="4236500"/>
            </a:xfrm>
            <a:prstGeom prst="ellipse">
              <a:avLst/>
            </a:prstGeom>
            <a:solidFill>
              <a:srgbClr val="FFF2CC"/>
            </a:solidFill>
            <a:ln cap="flat" cmpd="sng" w="12700">
              <a:solidFill>
                <a:schemeClr val="dk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195" name="Google Shape;195;p3"/>
            <p:cNvSpPr/>
            <p:nvPr/>
          </p:nvSpPr>
          <p:spPr>
            <a:xfrm>
              <a:off x="1198989" y="1977637"/>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196" name="Google Shape;196;p3"/>
            <p:cNvSpPr txBox="1"/>
            <p:nvPr/>
          </p:nvSpPr>
          <p:spPr>
            <a:xfrm>
              <a:off x="1378771" y="2375329"/>
              <a:ext cx="1504336"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Vision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Hearing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Kinesthetic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Haptic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Gustatory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Olfactory</a:t>
              </a:r>
              <a:endParaRPr sz="1700">
                <a:solidFill>
                  <a:schemeClr val="dk1"/>
                </a:solidFill>
                <a:latin typeface="Candara"/>
                <a:ea typeface="Candara"/>
                <a:cs typeface="Candara"/>
                <a:sym typeface="Candara"/>
              </a:endParaRPr>
            </a:p>
          </p:txBody>
        </p:sp>
        <p:sp>
          <p:nvSpPr>
            <p:cNvPr id="197" name="Google Shape;197;p3"/>
            <p:cNvSpPr txBox="1"/>
            <p:nvPr/>
          </p:nvSpPr>
          <p:spPr>
            <a:xfrm flipH="1">
              <a:off x="1298702" y="1990505"/>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198" name="Google Shape;198;p3"/>
            <p:cNvSpPr/>
            <p:nvPr/>
          </p:nvSpPr>
          <p:spPr>
            <a:xfrm>
              <a:off x="3110973" y="949856"/>
              <a:ext cx="2595582" cy="3847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ndara"/>
                <a:buNone/>
              </a:pPr>
              <a:r>
                <a:rPr b="1" lang="en-US" sz="1800" cap="none">
                  <a:solidFill>
                    <a:schemeClr val="dk1"/>
                  </a:solidFill>
                  <a:latin typeface="Candara"/>
                  <a:ea typeface="Candara"/>
                  <a:cs typeface="Candara"/>
                  <a:sym typeface="Candara"/>
                </a:rPr>
                <a:t>EXECUTIVE FUNTION</a:t>
              </a:r>
              <a:endParaRPr sz="1800">
                <a:solidFill>
                  <a:schemeClr val="dk1"/>
                </a:solidFill>
                <a:latin typeface="Calibri"/>
                <a:ea typeface="Calibri"/>
                <a:cs typeface="Calibri"/>
                <a:sym typeface="Calibri"/>
              </a:endParaRPr>
            </a:p>
          </p:txBody>
        </p:sp>
        <p:sp>
          <p:nvSpPr>
            <p:cNvPr id="199" name="Google Shape;199;p3"/>
            <p:cNvSpPr txBox="1"/>
            <p:nvPr/>
          </p:nvSpPr>
          <p:spPr>
            <a:xfrm flipH="1">
              <a:off x="98303" y="2875526"/>
              <a:ext cx="105038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Stimulus</a:t>
              </a:r>
              <a:endParaRPr b="1" sz="1700">
                <a:solidFill>
                  <a:schemeClr val="dk1"/>
                </a:solidFill>
                <a:latin typeface="Candara"/>
                <a:ea typeface="Candara"/>
                <a:cs typeface="Candara"/>
                <a:sym typeface="Candara"/>
              </a:endParaRPr>
            </a:p>
          </p:txBody>
        </p:sp>
        <p:sp>
          <p:nvSpPr>
            <p:cNvPr id="200" name="Google Shape;200;p3"/>
            <p:cNvSpPr/>
            <p:nvPr/>
          </p:nvSpPr>
          <p:spPr>
            <a:xfrm>
              <a:off x="3399075" y="1971828"/>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01" name="Google Shape;201;p3"/>
            <p:cNvSpPr/>
            <p:nvPr/>
          </p:nvSpPr>
          <p:spPr>
            <a:xfrm>
              <a:off x="5599160" y="1977636"/>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02" name="Google Shape;202;p3"/>
            <p:cNvSpPr txBox="1"/>
            <p:nvPr/>
          </p:nvSpPr>
          <p:spPr>
            <a:xfrm>
              <a:off x="3579234" y="2375329"/>
              <a:ext cx="1504336" cy="14003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Memory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Classification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Association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Reasoning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Evaluation</a:t>
              </a:r>
              <a:endParaRPr sz="1700">
                <a:solidFill>
                  <a:schemeClr val="dk1"/>
                </a:solidFill>
                <a:latin typeface="Candara"/>
                <a:ea typeface="Candara"/>
                <a:cs typeface="Candara"/>
                <a:sym typeface="Candara"/>
              </a:endParaRPr>
            </a:p>
          </p:txBody>
        </p:sp>
        <p:sp>
          <p:nvSpPr>
            <p:cNvPr id="203" name="Google Shape;203;p3"/>
            <p:cNvSpPr txBox="1"/>
            <p:nvPr/>
          </p:nvSpPr>
          <p:spPr>
            <a:xfrm flipH="1">
              <a:off x="3455150"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Processing</a:t>
              </a:r>
              <a:endParaRPr b="1" sz="1700">
                <a:solidFill>
                  <a:schemeClr val="dk1"/>
                </a:solidFill>
                <a:latin typeface="Candara"/>
                <a:ea typeface="Candara"/>
                <a:cs typeface="Candara"/>
                <a:sym typeface="Candara"/>
              </a:endParaRPr>
            </a:p>
          </p:txBody>
        </p:sp>
        <p:cxnSp>
          <p:nvCxnSpPr>
            <p:cNvPr id="204" name="Google Shape;204;p3"/>
            <p:cNvCxnSpPr/>
            <p:nvPr/>
          </p:nvCxnSpPr>
          <p:spPr>
            <a:xfrm flipH="1" rot="10800000">
              <a:off x="2208519" y="4604574"/>
              <a:ext cx="4435620" cy="2191"/>
            </a:xfrm>
            <a:prstGeom prst="straightConnector1">
              <a:avLst/>
            </a:prstGeom>
            <a:noFill/>
            <a:ln cap="flat" cmpd="sng" w="38100">
              <a:solidFill>
                <a:schemeClr val="dk1"/>
              </a:solidFill>
              <a:prstDash val="solid"/>
              <a:miter lim="800000"/>
              <a:headEnd len="sm" w="sm" type="none"/>
              <a:tailEnd len="sm" w="sm" type="none"/>
            </a:ln>
          </p:spPr>
        </p:cxnSp>
        <p:cxnSp>
          <p:nvCxnSpPr>
            <p:cNvPr id="205" name="Google Shape;205;p3"/>
            <p:cNvCxnSpPr>
              <a:endCxn id="195" idx="2"/>
            </p:cNvCxnSpPr>
            <p:nvPr/>
          </p:nvCxnSpPr>
          <p:spPr>
            <a:xfrm rot="10800000">
              <a:off x="2228993" y="4261112"/>
              <a:ext cx="0" cy="338400"/>
            </a:xfrm>
            <a:prstGeom prst="straightConnector1">
              <a:avLst/>
            </a:prstGeom>
            <a:noFill/>
            <a:ln cap="flat" cmpd="sng" w="38100">
              <a:solidFill>
                <a:schemeClr val="dk1"/>
              </a:solidFill>
              <a:prstDash val="solid"/>
              <a:miter lim="800000"/>
              <a:headEnd len="sm" w="sm" type="none"/>
              <a:tailEnd len="med" w="med" type="triangle"/>
            </a:ln>
          </p:spPr>
        </p:cxnSp>
        <p:cxnSp>
          <p:nvCxnSpPr>
            <p:cNvPr id="206" name="Google Shape;206;p3"/>
            <p:cNvCxnSpPr>
              <a:endCxn id="201" idx="2"/>
            </p:cNvCxnSpPr>
            <p:nvPr/>
          </p:nvCxnSpPr>
          <p:spPr>
            <a:xfrm rot="10800000">
              <a:off x="6629163" y="4261111"/>
              <a:ext cx="0" cy="356700"/>
            </a:xfrm>
            <a:prstGeom prst="straightConnector1">
              <a:avLst/>
            </a:prstGeom>
            <a:noFill/>
            <a:ln cap="flat" cmpd="sng" w="38100">
              <a:solidFill>
                <a:schemeClr val="dk1"/>
              </a:solidFill>
              <a:prstDash val="solid"/>
              <a:miter lim="800000"/>
              <a:headEnd len="sm" w="sm" type="none"/>
              <a:tailEnd len="med" w="med" type="triangle"/>
            </a:ln>
          </p:spPr>
        </p:cxnSp>
        <p:cxnSp>
          <p:nvCxnSpPr>
            <p:cNvPr id="207" name="Google Shape;207;p3"/>
            <p:cNvCxnSpPr/>
            <p:nvPr/>
          </p:nvCxnSpPr>
          <p:spPr>
            <a:xfrm rot="10800000">
              <a:off x="4396717" y="4255303"/>
              <a:ext cx="0" cy="344198"/>
            </a:xfrm>
            <a:prstGeom prst="straightConnector1">
              <a:avLst/>
            </a:prstGeom>
            <a:noFill/>
            <a:ln cap="flat" cmpd="sng" w="38100">
              <a:solidFill>
                <a:schemeClr val="dk1"/>
              </a:solidFill>
              <a:prstDash val="solid"/>
              <a:miter lim="800000"/>
              <a:headEnd len="sm" w="sm" type="none"/>
              <a:tailEnd len="med" w="med" type="triangle"/>
            </a:ln>
          </p:spPr>
        </p:cxnSp>
        <p:sp>
          <p:nvSpPr>
            <p:cNvPr id="208" name="Google Shape;208;p3"/>
            <p:cNvSpPr txBox="1"/>
            <p:nvPr/>
          </p:nvSpPr>
          <p:spPr>
            <a:xfrm flipH="1">
              <a:off x="5599161"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209" name="Google Shape;209;p3"/>
            <p:cNvSpPr txBox="1"/>
            <p:nvPr/>
          </p:nvSpPr>
          <p:spPr>
            <a:xfrm>
              <a:off x="5698924" y="2355375"/>
              <a:ext cx="1960293"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Speaking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Writing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Motor Response</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Dancing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Running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Social Interactions</a:t>
              </a:r>
              <a:endParaRPr sz="1700">
                <a:solidFill>
                  <a:schemeClr val="dk1"/>
                </a:solidFill>
                <a:latin typeface="Candara"/>
                <a:ea typeface="Candara"/>
                <a:cs typeface="Candara"/>
                <a:sym typeface="Candara"/>
              </a:endParaRPr>
            </a:p>
          </p:txBody>
        </p:sp>
        <p:cxnSp>
          <p:nvCxnSpPr>
            <p:cNvPr id="210" name="Google Shape;210;p3"/>
            <p:cNvCxnSpPr/>
            <p:nvPr/>
          </p:nvCxnSpPr>
          <p:spPr>
            <a:xfrm>
              <a:off x="1063584" y="3060397"/>
              <a:ext cx="329038" cy="0"/>
            </a:xfrm>
            <a:prstGeom prst="straightConnector1">
              <a:avLst/>
            </a:prstGeom>
            <a:noFill/>
            <a:ln cap="flat" cmpd="sng" w="50800">
              <a:solidFill>
                <a:schemeClr val="dk1"/>
              </a:solidFill>
              <a:prstDash val="solid"/>
              <a:miter lim="800000"/>
              <a:headEnd len="sm" w="sm" type="none"/>
              <a:tailEnd len="med" w="med" type="triangle"/>
            </a:ln>
          </p:spPr>
        </p:cxnSp>
        <p:cxnSp>
          <p:nvCxnSpPr>
            <p:cNvPr id="211" name="Google Shape;211;p3"/>
            <p:cNvCxnSpPr/>
            <p:nvPr/>
          </p:nvCxnSpPr>
          <p:spPr>
            <a:xfrm>
              <a:off x="3222900" y="3060397"/>
              <a:ext cx="356334" cy="0"/>
            </a:xfrm>
            <a:prstGeom prst="straightConnector1">
              <a:avLst/>
            </a:prstGeom>
            <a:noFill/>
            <a:ln cap="flat" cmpd="sng" w="50800">
              <a:solidFill>
                <a:schemeClr val="dk1"/>
              </a:solidFill>
              <a:prstDash val="solid"/>
              <a:miter lim="800000"/>
              <a:headEnd len="sm" w="sm" type="none"/>
              <a:tailEnd len="med" w="med" type="triangle"/>
            </a:ln>
          </p:spPr>
        </p:cxnSp>
        <p:cxnSp>
          <p:nvCxnSpPr>
            <p:cNvPr id="212" name="Google Shape;212;p3"/>
            <p:cNvCxnSpPr>
              <a:stCxn id="213" idx="0"/>
              <a:endCxn id="195" idx="0"/>
            </p:cNvCxnSpPr>
            <p:nvPr/>
          </p:nvCxnSpPr>
          <p:spPr>
            <a:xfrm>
              <a:off x="2228993" y="1358247"/>
              <a:ext cx="0" cy="619500"/>
            </a:xfrm>
            <a:prstGeom prst="straightConnector1">
              <a:avLst/>
            </a:prstGeom>
            <a:noFill/>
            <a:ln cap="flat" cmpd="sng" w="50800">
              <a:solidFill>
                <a:schemeClr val="dk1"/>
              </a:solidFill>
              <a:prstDash val="solid"/>
              <a:miter lim="800000"/>
              <a:headEnd len="sm" w="sm" type="none"/>
              <a:tailEnd len="med" w="med" type="triangle"/>
            </a:ln>
          </p:spPr>
        </p:cxnSp>
        <p:sp>
          <p:nvSpPr>
            <p:cNvPr id="214" name="Google Shape;214;p3"/>
            <p:cNvSpPr/>
            <p:nvPr/>
          </p:nvSpPr>
          <p:spPr>
            <a:xfrm>
              <a:off x="3170245" y="484952"/>
              <a:ext cx="2345514" cy="3883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7E39"/>
                </a:buClr>
                <a:buSzPts val="1900"/>
                <a:buFont typeface="Candara"/>
                <a:buNone/>
              </a:pPr>
              <a:r>
                <a:rPr b="1" lang="en-US" sz="1900" cap="none">
                  <a:solidFill>
                    <a:srgbClr val="007E39"/>
                  </a:solidFill>
                  <a:latin typeface="Candara"/>
                  <a:ea typeface="Candara"/>
                  <a:cs typeface="Candara"/>
                  <a:sym typeface="Candara"/>
                </a:rPr>
                <a:t>Emotional Context</a:t>
              </a:r>
              <a:endParaRPr sz="1800">
                <a:solidFill>
                  <a:schemeClr val="dk1"/>
                </a:solidFill>
                <a:latin typeface="Calibri"/>
                <a:ea typeface="Calibri"/>
                <a:cs typeface="Calibri"/>
                <a:sym typeface="Calibri"/>
              </a:endParaRPr>
            </a:p>
          </p:txBody>
        </p:sp>
        <p:sp>
          <p:nvSpPr>
            <p:cNvPr id="213" name="Google Shape;213;p3"/>
            <p:cNvSpPr txBox="1"/>
            <p:nvPr/>
          </p:nvSpPr>
          <p:spPr>
            <a:xfrm flipH="1">
              <a:off x="1669002" y="1358247"/>
              <a:ext cx="111998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Attention</a:t>
              </a:r>
              <a:endParaRPr b="1" sz="1700">
                <a:solidFill>
                  <a:schemeClr val="dk1"/>
                </a:solidFill>
                <a:latin typeface="Candara"/>
                <a:ea typeface="Candara"/>
                <a:cs typeface="Candara"/>
                <a:sym typeface="Candara"/>
              </a:endParaRPr>
            </a:p>
          </p:txBody>
        </p:sp>
        <p:cxnSp>
          <p:nvCxnSpPr>
            <p:cNvPr id="215" name="Google Shape;215;p3"/>
            <p:cNvCxnSpPr>
              <a:stCxn id="216" idx="0"/>
              <a:endCxn id="200" idx="0"/>
            </p:cNvCxnSpPr>
            <p:nvPr/>
          </p:nvCxnSpPr>
          <p:spPr>
            <a:xfrm flipH="1">
              <a:off x="4429034" y="1358247"/>
              <a:ext cx="12900" cy="613500"/>
            </a:xfrm>
            <a:prstGeom prst="straightConnector1">
              <a:avLst/>
            </a:prstGeom>
            <a:noFill/>
            <a:ln cap="flat" cmpd="sng" w="50800">
              <a:solidFill>
                <a:schemeClr val="dk1"/>
              </a:solidFill>
              <a:prstDash val="solid"/>
              <a:miter lim="800000"/>
              <a:headEnd len="sm" w="sm" type="none"/>
              <a:tailEnd len="med" w="med" type="triangle"/>
            </a:ln>
          </p:spPr>
        </p:cxnSp>
        <p:sp>
          <p:nvSpPr>
            <p:cNvPr id="216" name="Google Shape;216;p3"/>
            <p:cNvSpPr txBox="1"/>
            <p:nvPr/>
          </p:nvSpPr>
          <p:spPr>
            <a:xfrm flipH="1">
              <a:off x="3843786" y="1358247"/>
              <a:ext cx="1196295"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Thinking</a:t>
              </a:r>
              <a:endParaRPr b="1" sz="1700">
                <a:solidFill>
                  <a:schemeClr val="dk1"/>
                </a:solidFill>
                <a:latin typeface="Candara"/>
                <a:ea typeface="Candara"/>
                <a:cs typeface="Candara"/>
                <a:sym typeface="Candara"/>
              </a:endParaRPr>
            </a:p>
          </p:txBody>
        </p:sp>
        <p:cxnSp>
          <p:nvCxnSpPr>
            <p:cNvPr id="217" name="Google Shape;217;p3"/>
            <p:cNvCxnSpPr>
              <a:stCxn id="218" idx="0"/>
              <a:endCxn id="201" idx="0"/>
            </p:cNvCxnSpPr>
            <p:nvPr/>
          </p:nvCxnSpPr>
          <p:spPr>
            <a:xfrm flipH="1">
              <a:off x="6629150" y="1358247"/>
              <a:ext cx="4800" cy="619500"/>
            </a:xfrm>
            <a:prstGeom prst="straightConnector1">
              <a:avLst/>
            </a:prstGeom>
            <a:noFill/>
            <a:ln cap="flat" cmpd="sng" w="50800">
              <a:solidFill>
                <a:schemeClr val="dk1"/>
              </a:solidFill>
              <a:prstDash val="solid"/>
              <a:miter lim="800000"/>
              <a:headEnd len="sm" w="sm" type="none"/>
              <a:tailEnd len="med" w="med" type="triangle"/>
            </a:ln>
          </p:spPr>
        </p:cxnSp>
        <p:sp>
          <p:nvSpPr>
            <p:cNvPr id="218" name="Google Shape;218;p3"/>
            <p:cNvSpPr txBox="1"/>
            <p:nvPr/>
          </p:nvSpPr>
          <p:spPr>
            <a:xfrm flipH="1">
              <a:off x="6036034" y="1358247"/>
              <a:ext cx="119583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Response</a:t>
              </a:r>
              <a:endParaRPr b="1" sz="1700">
                <a:solidFill>
                  <a:schemeClr val="dk1"/>
                </a:solidFill>
                <a:latin typeface="Candara"/>
                <a:ea typeface="Candara"/>
                <a:cs typeface="Candara"/>
                <a:sym typeface="Candara"/>
              </a:endParaRPr>
            </a:p>
          </p:txBody>
        </p:sp>
        <p:cxnSp>
          <p:nvCxnSpPr>
            <p:cNvPr id="219" name="Google Shape;219;p3"/>
            <p:cNvCxnSpPr/>
            <p:nvPr/>
          </p:nvCxnSpPr>
          <p:spPr>
            <a:xfrm>
              <a:off x="5425146" y="3060397"/>
              <a:ext cx="356334" cy="0"/>
            </a:xfrm>
            <a:prstGeom prst="straightConnector1">
              <a:avLst/>
            </a:prstGeom>
            <a:noFill/>
            <a:ln cap="flat" cmpd="sng" w="50800">
              <a:solidFill>
                <a:schemeClr val="dk1"/>
              </a:solidFill>
              <a:prstDash val="solid"/>
              <a:miter lim="800000"/>
              <a:headEnd len="sm" w="sm" type="none"/>
              <a:tailEnd len="med" w="med" type="triangle"/>
            </a:ln>
          </p:spPr>
        </p:cxnSp>
      </p:grpSp>
      <p:grpSp>
        <p:nvGrpSpPr>
          <p:cNvPr id="220" name="Google Shape;220;p3"/>
          <p:cNvGrpSpPr/>
          <p:nvPr/>
        </p:nvGrpSpPr>
        <p:grpSpPr>
          <a:xfrm>
            <a:off x="7792677" y="3956729"/>
            <a:ext cx="1283020" cy="1131194"/>
            <a:chOff x="7804400" y="3933283"/>
            <a:chExt cx="1283020" cy="1131194"/>
          </a:xfrm>
        </p:grpSpPr>
        <p:sp>
          <p:nvSpPr>
            <p:cNvPr id="221" name="Google Shape;221;p3"/>
            <p:cNvSpPr txBox="1"/>
            <p:nvPr/>
          </p:nvSpPr>
          <p:spPr>
            <a:xfrm flipH="1">
              <a:off x="7804400" y="3933283"/>
              <a:ext cx="10914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key         </a:t>
              </a:r>
              <a:endParaRPr sz="1400">
                <a:solidFill>
                  <a:schemeClr val="dk1"/>
                </a:solidFill>
                <a:latin typeface="Candara"/>
                <a:ea typeface="Candara"/>
                <a:cs typeface="Candara"/>
                <a:sym typeface="Candara"/>
              </a:endParaRPr>
            </a:p>
          </p:txBody>
        </p:sp>
        <p:sp>
          <p:nvSpPr>
            <p:cNvPr id="222" name="Google Shape;222;p3"/>
            <p:cNvSpPr/>
            <p:nvPr/>
          </p:nvSpPr>
          <p:spPr>
            <a:xfrm>
              <a:off x="7913078" y="4314216"/>
              <a:ext cx="1174342" cy="338553"/>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400"/>
                <a:buFont typeface="Candara"/>
                <a:buNone/>
              </a:pPr>
              <a:r>
                <a:rPr lang="en-US" sz="1400">
                  <a:solidFill>
                    <a:schemeClr val="lt1"/>
                  </a:solidFill>
                  <a:latin typeface="Candara"/>
                  <a:ea typeface="Candara"/>
                  <a:cs typeface="Candara"/>
                  <a:sym typeface="Candara"/>
                </a:rPr>
                <a:t>Primary</a:t>
              </a:r>
              <a:endParaRPr sz="1400">
                <a:solidFill>
                  <a:schemeClr val="lt1"/>
                </a:solidFill>
                <a:latin typeface="Candara"/>
                <a:ea typeface="Candara"/>
                <a:cs typeface="Candara"/>
                <a:sym typeface="Candara"/>
              </a:endParaRPr>
            </a:p>
          </p:txBody>
        </p:sp>
        <p:sp>
          <p:nvSpPr>
            <p:cNvPr id="223" name="Google Shape;223;p3"/>
            <p:cNvSpPr/>
            <p:nvPr/>
          </p:nvSpPr>
          <p:spPr>
            <a:xfrm>
              <a:off x="7913077" y="4725924"/>
              <a:ext cx="1174343" cy="33855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Associated</a:t>
              </a:r>
              <a:endParaRPr sz="1400">
                <a:solidFill>
                  <a:schemeClr val="dk1"/>
                </a:solidFill>
                <a:latin typeface="Candara"/>
                <a:ea typeface="Candara"/>
                <a:cs typeface="Candara"/>
                <a:sym typeface="Candara"/>
              </a:endParaRPr>
            </a:p>
          </p:txBody>
        </p:sp>
        <p:cxnSp>
          <p:nvCxnSpPr>
            <p:cNvPr id="224" name="Google Shape;224;p3"/>
            <p:cNvCxnSpPr/>
            <p:nvPr/>
          </p:nvCxnSpPr>
          <p:spPr>
            <a:xfrm>
              <a:off x="7889631" y="4179232"/>
              <a:ext cx="1174343" cy="0"/>
            </a:xfrm>
            <a:prstGeom prst="straightConnector1">
              <a:avLst/>
            </a:prstGeom>
            <a:noFill/>
            <a:ln cap="flat" cmpd="sng" w="12700">
              <a:solidFill>
                <a:schemeClr val="dk1"/>
              </a:solidFill>
              <a:prstDash val="solid"/>
              <a:miter lim="800000"/>
              <a:headEnd len="sm" w="sm" type="none"/>
              <a:tailEnd len="sm" w="sm" type="none"/>
            </a:ln>
          </p:spPr>
        </p:cxnSp>
      </p:grpSp>
      <p:grpSp>
        <p:nvGrpSpPr>
          <p:cNvPr id="225" name="Google Shape;225;p3"/>
          <p:cNvGrpSpPr/>
          <p:nvPr/>
        </p:nvGrpSpPr>
        <p:grpSpPr>
          <a:xfrm>
            <a:off x="30328" y="0"/>
            <a:ext cx="349654" cy="575473"/>
            <a:chOff x="30328" y="0"/>
            <a:chExt cx="349654" cy="575473"/>
          </a:xfrm>
        </p:grpSpPr>
        <p:sp>
          <p:nvSpPr>
            <p:cNvPr id="226" name="Google Shape;226;p3"/>
            <p:cNvSpPr/>
            <p:nvPr/>
          </p:nvSpPr>
          <p:spPr>
            <a:xfrm>
              <a:off x="30328" y="0"/>
              <a:ext cx="126913" cy="5744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27" name="Google Shape;227;p3"/>
            <p:cNvSpPr/>
            <p:nvPr/>
          </p:nvSpPr>
          <p:spPr>
            <a:xfrm rot="-5400000">
              <a:off x="142882" y="338373"/>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grpSp>
      <p:sp>
        <p:nvSpPr>
          <p:cNvPr id="228" name="Google Shape;228;p3"/>
          <p:cNvSpPr txBox="1"/>
          <p:nvPr/>
        </p:nvSpPr>
        <p:spPr>
          <a:xfrm>
            <a:off x="2793" y="4891757"/>
            <a:ext cx="194881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ndara"/>
              <a:buNone/>
            </a:pPr>
            <a:r>
              <a:rPr lang="en-US" sz="1000">
                <a:solidFill>
                  <a:schemeClr val="dk1"/>
                </a:solidFill>
                <a:latin typeface="Candara"/>
                <a:ea typeface="Candara"/>
                <a:cs typeface="Candara"/>
                <a:sym typeface="Candara"/>
              </a:rPr>
              <a:t>©Cengage Learning</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232" name="Shape 232"/>
        <p:cNvGrpSpPr/>
        <p:nvPr/>
      </p:nvGrpSpPr>
      <p:grpSpPr>
        <a:xfrm>
          <a:off x="0" y="0"/>
          <a:ext cx="0" cy="0"/>
          <a:chOff x="0" y="0"/>
          <a:chExt cx="0" cy="0"/>
        </a:xfrm>
      </p:grpSpPr>
      <p:pic>
        <p:nvPicPr>
          <p:cNvPr id="233" name="Google Shape;233;p4"/>
          <p:cNvPicPr preferRelativeResize="0"/>
          <p:nvPr/>
        </p:nvPicPr>
        <p:blipFill rotWithShape="1">
          <a:blip r:embed="rId3">
            <a:alphaModFix/>
          </a:blip>
          <a:srcRect b="0" l="0" r="0" t="0"/>
          <a:stretch/>
        </p:blipFill>
        <p:spPr>
          <a:xfrm>
            <a:off x="3364088" y="-130556"/>
            <a:ext cx="6842603" cy="5005531"/>
          </a:xfrm>
          <a:prstGeom prst="rect">
            <a:avLst/>
          </a:prstGeom>
          <a:noFill/>
          <a:ln>
            <a:noFill/>
          </a:ln>
        </p:spPr>
      </p:pic>
      <p:sp>
        <p:nvSpPr>
          <p:cNvPr id="234" name="Google Shape;234;p4"/>
          <p:cNvSpPr txBox="1"/>
          <p:nvPr>
            <p:ph idx="4294967295" type="title"/>
          </p:nvPr>
        </p:nvSpPr>
        <p:spPr>
          <a:xfrm>
            <a:off x="379983" y="846931"/>
            <a:ext cx="5600700" cy="5937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ndara"/>
              <a:buNone/>
            </a:pPr>
            <a:r>
              <a:rPr lang="en-US">
                <a:latin typeface="Candara"/>
                <a:ea typeface="Candara"/>
                <a:cs typeface="Candara"/>
                <a:sym typeface="Candara"/>
              </a:rPr>
              <a:t>Hambatan </a:t>
            </a:r>
            <a:r>
              <a:rPr b="1" lang="en-US">
                <a:latin typeface="Candara"/>
                <a:ea typeface="Candara"/>
                <a:cs typeface="Candara"/>
                <a:sym typeface="Candara"/>
              </a:rPr>
              <a:t>Penglihatan</a:t>
            </a:r>
            <a:endParaRPr b="1">
              <a:latin typeface="Candara"/>
              <a:ea typeface="Candara"/>
              <a:cs typeface="Candara"/>
              <a:sym typeface="Candara"/>
            </a:endParaRPr>
          </a:p>
        </p:txBody>
      </p:sp>
      <p:sp>
        <p:nvSpPr>
          <p:cNvPr id="235" name="Google Shape;235;p4"/>
          <p:cNvSpPr/>
          <p:nvPr/>
        </p:nvSpPr>
        <p:spPr>
          <a:xfrm>
            <a:off x="168751" y="2067035"/>
            <a:ext cx="5600700" cy="1754326"/>
          </a:xfrm>
          <a:prstGeom prst="rect">
            <a:avLst/>
          </a:prstGeom>
          <a:noFill/>
          <a:ln>
            <a:noFill/>
          </a:ln>
        </p:spPr>
        <p:txBody>
          <a:bodyPr anchorCtr="0" anchor="t" bIns="45700" lIns="91425" spcFirstLastPara="1" rIns="91425" wrap="square" tIns="45700">
            <a:spAutoFit/>
          </a:bodyPr>
          <a:lstStyle/>
          <a:p>
            <a:pPr indent="-257175" lvl="0" marL="257175"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Keterbatasan, gangguan, atau tidak adanya kapasitas untuk melihat (</a:t>
            </a:r>
            <a:r>
              <a:rPr i="1" lang="en-US" sz="1800">
                <a:solidFill>
                  <a:schemeClr val="dk1"/>
                </a:solidFill>
                <a:latin typeface="Calibri"/>
                <a:ea typeface="Calibri"/>
                <a:cs typeface="Calibri"/>
                <a:sym typeface="Calibri"/>
              </a:rPr>
              <a:t>Kirk &amp; Gallagher, 2009</a:t>
            </a: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257175" lvl="0" marL="257175"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Individu yang mengalami kerusakan medan penglihatan sentral atau tepi dengan medan area penglihatan 20 derajat atau kurang dari normal 180 derajat (</a:t>
            </a:r>
            <a:r>
              <a:rPr i="1" lang="en-US" sz="1800">
                <a:solidFill>
                  <a:schemeClr val="dk1"/>
                </a:solidFill>
                <a:latin typeface="Calibri"/>
                <a:ea typeface="Calibri"/>
                <a:cs typeface="Calibri"/>
                <a:sym typeface="Calibri"/>
              </a:rPr>
              <a:t>Heward, 2000, dalam Mangunsong, 2014).</a:t>
            </a:r>
            <a:endParaRPr sz="1800">
              <a:solidFill>
                <a:schemeClr val="dk1"/>
              </a:solidFill>
              <a:latin typeface="Calibri"/>
              <a:ea typeface="Calibri"/>
              <a:cs typeface="Calibri"/>
              <a:sym typeface="Calibri"/>
            </a:endParaRPr>
          </a:p>
        </p:txBody>
      </p:sp>
      <p:sp>
        <p:nvSpPr>
          <p:cNvPr id="236" name="Google Shape;236;p4"/>
          <p:cNvSpPr/>
          <p:nvPr/>
        </p:nvSpPr>
        <p:spPr>
          <a:xfrm>
            <a:off x="30329" y="-28669"/>
            <a:ext cx="123320" cy="72769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37" name="Google Shape;237;p4"/>
          <p:cNvSpPr/>
          <p:nvPr/>
        </p:nvSpPr>
        <p:spPr>
          <a:xfrm rot="-5400000">
            <a:off x="142883" y="524195"/>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38" name="Google Shape;238;p4"/>
          <p:cNvSpPr/>
          <p:nvPr/>
        </p:nvSpPr>
        <p:spPr>
          <a:xfrm>
            <a:off x="93710" y="1192329"/>
            <a:ext cx="5600700" cy="2359763"/>
          </a:xfrm>
          <a:prstGeom prst="roundRect">
            <a:avLst>
              <a:gd fmla="val 3377" name="adj"/>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i="1" sz="1800">
              <a:solidFill>
                <a:schemeClr val="dk1"/>
              </a:solidFill>
              <a:latin typeface="Candara"/>
              <a:ea typeface="Candara"/>
              <a:cs typeface="Candara"/>
              <a:sym typeface="Candara"/>
            </a:endParaRPr>
          </a:p>
        </p:txBody>
      </p:sp>
      <p:sp>
        <p:nvSpPr>
          <p:cNvPr id="239" name="Google Shape;239;p4"/>
          <p:cNvSpPr/>
          <p:nvPr/>
        </p:nvSpPr>
        <p:spPr>
          <a:xfrm>
            <a:off x="295467" y="1574828"/>
            <a:ext cx="4795823" cy="468764"/>
          </a:xfrm>
          <a:prstGeom prst="roundRect">
            <a:avLst>
              <a:gd fmla="val 10589" name="adj"/>
            </a:avLst>
          </a:prstGeom>
          <a:solidFill>
            <a:srgbClr val="F7CAAC"/>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Candara"/>
              <a:buNone/>
            </a:pPr>
            <a:r>
              <a:rPr lang="en-US" sz="1800">
                <a:solidFill>
                  <a:schemeClr val="dk1"/>
                </a:solidFill>
                <a:latin typeface="Candara"/>
                <a:ea typeface="Candara"/>
                <a:cs typeface="Candara"/>
                <a:sym typeface="Candara"/>
              </a:rPr>
              <a:t>Merujuk pada istilah: Buta Total atau </a:t>
            </a:r>
            <a:r>
              <a:rPr i="1" lang="en-US" sz="1800">
                <a:solidFill>
                  <a:schemeClr val="dk1"/>
                </a:solidFill>
                <a:latin typeface="Candara"/>
                <a:ea typeface="Candara"/>
                <a:cs typeface="Candara"/>
                <a:sym typeface="Candara"/>
              </a:rPr>
              <a:t>low vision</a:t>
            </a:r>
            <a:endParaRPr sz="1800">
              <a:solidFill>
                <a:schemeClr val="dk1"/>
              </a:solidFill>
              <a:latin typeface="Calibri"/>
              <a:ea typeface="Calibri"/>
              <a:cs typeface="Calibri"/>
              <a:sym typeface="Calibri"/>
            </a:endParaRPr>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243" name="Shape 243"/>
        <p:cNvGrpSpPr/>
        <p:nvPr/>
      </p:nvGrpSpPr>
      <p:grpSpPr>
        <a:xfrm>
          <a:off x="0" y="0"/>
          <a:ext cx="0" cy="0"/>
          <a:chOff x="0" y="0"/>
          <a:chExt cx="0" cy="0"/>
        </a:xfrm>
      </p:grpSpPr>
      <p:sp>
        <p:nvSpPr>
          <p:cNvPr id="244" name="Google Shape;244;p5"/>
          <p:cNvSpPr txBox="1"/>
          <p:nvPr/>
        </p:nvSpPr>
        <p:spPr>
          <a:xfrm>
            <a:off x="-2927" y="558628"/>
            <a:ext cx="5152373"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100"/>
              <a:buFont typeface="Candara"/>
              <a:buNone/>
            </a:pPr>
            <a:r>
              <a:rPr b="1" lang="en-US" sz="2100">
                <a:solidFill>
                  <a:schemeClr val="dk1"/>
                </a:solidFill>
                <a:latin typeface="Candara"/>
                <a:ea typeface="Candara"/>
                <a:cs typeface="Candara"/>
                <a:sym typeface="Candara"/>
              </a:rPr>
              <a:t>IPM </a:t>
            </a:r>
            <a:r>
              <a:rPr lang="en-US" sz="2100">
                <a:solidFill>
                  <a:schemeClr val="dk1"/>
                </a:solidFill>
                <a:latin typeface="Candara"/>
                <a:ea typeface="Candara"/>
                <a:cs typeface="Candara"/>
                <a:sym typeface="Candara"/>
              </a:rPr>
              <a:t>individu dengan hambatan </a:t>
            </a:r>
            <a:r>
              <a:rPr b="1" lang="en-US" sz="2100">
                <a:solidFill>
                  <a:schemeClr val="dk1"/>
                </a:solidFill>
                <a:latin typeface="Candara"/>
                <a:ea typeface="Candara"/>
                <a:cs typeface="Candara"/>
                <a:sym typeface="Candara"/>
              </a:rPr>
              <a:t>penglihatan</a:t>
            </a:r>
            <a:endParaRPr b="1" sz="2100">
              <a:solidFill>
                <a:schemeClr val="dk1"/>
              </a:solidFill>
              <a:latin typeface="Candara"/>
              <a:ea typeface="Candara"/>
              <a:cs typeface="Candara"/>
              <a:sym typeface="Candara"/>
            </a:endParaRPr>
          </a:p>
        </p:txBody>
      </p:sp>
      <p:grpSp>
        <p:nvGrpSpPr>
          <p:cNvPr id="245" name="Google Shape;245;p5"/>
          <p:cNvGrpSpPr/>
          <p:nvPr/>
        </p:nvGrpSpPr>
        <p:grpSpPr>
          <a:xfrm>
            <a:off x="576901" y="848150"/>
            <a:ext cx="8475350" cy="3769888"/>
            <a:chOff x="98303" y="484952"/>
            <a:chExt cx="8629361" cy="4605771"/>
          </a:xfrm>
        </p:grpSpPr>
        <p:sp>
          <p:nvSpPr>
            <p:cNvPr id="246" name="Google Shape;246;p5"/>
            <p:cNvSpPr/>
            <p:nvPr/>
          </p:nvSpPr>
          <p:spPr>
            <a:xfrm>
              <a:off x="115191" y="854223"/>
              <a:ext cx="8612473" cy="4236500"/>
            </a:xfrm>
            <a:prstGeom prst="ellipse">
              <a:avLst/>
            </a:prstGeom>
            <a:solidFill>
              <a:srgbClr val="FFF2CC"/>
            </a:solidFill>
            <a:ln cap="flat" cmpd="sng" w="12700">
              <a:solidFill>
                <a:schemeClr val="dk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47" name="Google Shape;247;p5"/>
            <p:cNvSpPr/>
            <p:nvPr/>
          </p:nvSpPr>
          <p:spPr>
            <a:xfrm>
              <a:off x="1198989" y="1977637"/>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48" name="Google Shape;248;p5"/>
            <p:cNvSpPr txBox="1"/>
            <p:nvPr/>
          </p:nvSpPr>
          <p:spPr>
            <a:xfrm>
              <a:off x="1378771" y="2375329"/>
              <a:ext cx="1504336"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Vision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Hearing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Kinesthetic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Haptic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Gustatory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Olfactory</a:t>
              </a:r>
              <a:endParaRPr sz="1700">
                <a:solidFill>
                  <a:schemeClr val="dk1"/>
                </a:solidFill>
                <a:latin typeface="Candara"/>
                <a:ea typeface="Candara"/>
                <a:cs typeface="Candara"/>
                <a:sym typeface="Candara"/>
              </a:endParaRPr>
            </a:p>
          </p:txBody>
        </p:sp>
        <p:sp>
          <p:nvSpPr>
            <p:cNvPr id="249" name="Google Shape;249;p5"/>
            <p:cNvSpPr txBox="1"/>
            <p:nvPr/>
          </p:nvSpPr>
          <p:spPr>
            <a:xfrm flipH="1">
              <a:off x="1298702" y="1990505"/>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250" name="Google Shape;250;p5"/>
            <p:cNvSpPr/>
            <p:nvPr/>
          </p:nvSpPr>
          <p:spPr>
            <a:xfrm>
              <a:off x="3110973" y="949856"/>
              <a:ext cx="2595582" cy="3847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ndara"/>
                <a:buNone/>
              </a:pPr>
              <a:r>
                <a:rPr b="1" lang="en-US" sz="1800" cap="none">
                  <a:solidFill>
                    <a:schemeClr val="dk1"/>
                  </a:solidFill>
                  <a:latin typeface="Candara"/>
                  <a:ea typeface="Candara"/>
                  <a:cs typeface="Candara"/>
                  <a:sym typeface="Candara"/>
                </a:rPr>
                <a:t>EXECUTIVE FUNTION</a:t>
              </a:r>
              <a:endParaRPr sz="1800">
                <a:solidFill>
                  <a:schemeClr val="dk1"/>
                </a:solidFill>
                <a:latin typeface="Calibri"/>
                <a:ea typeface="Calibri"/>
                <a:cs typeface="Calibri"/>
                <a:sym typeface="Calibri"/>
              </a:endParaRPr>
            </a:p>
          </p:txBody>
        </p:sp>
        <p:sp>
          <p:nvSpPr>
            <p:cNvPr id="251" name="Google Shape;251;p5"/>
            <p:cNvSpPr txBox="1"/>
            <p:nvPr/>
          </p:nvSpPr>
          <p:spPr>
            <a:xfrm flipH="1">
              <a:off x="98303" y="2875526"/>
              <a:ext cx="105038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Stimulus</a:t>
              </a:r>
              <a:endParaRPr b="1" sz="1700">
                <a:solidFill>
                  <a:schemeClr val="dk1"/>
                </a:solidFill>
                <a:latin typeface="Candara"/>
                <a:ea typeface="Candara"/>
                <a:cs typeface="Candara"/>
                <a:sym typeface="Candara"/>
              </a:endParaRPr>
            </a:p>
          </p:txBody>
        </p:sp>
        <p:sp>
          <p:nvSpPr>
            <p:cNvPr id="252" name="Google Shape;252;p5"/>
            <p:cNvSpPr/>
            <p:nvPr/>
          </p:nvSpPr>
          <p:spPr>
            <a:xfrm>
              <a:off x="3399075" y="1971828"/>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53" name="Google Shape;253;p5"/>
            <p:cNvSpPr/>
            <p:nvPr/>
          </p:nvSpPr>
          <p:spPr>
            <a:xfrm>
              <a:off x="5599160" y="1977636"/>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54" name="Google Shape;254;p5"/>
            <p:cNvSpPr txBox="1"/>
            <p:nvPr/>
          </p:nvSpPr>
          <p:spPr>
            <a:xfrm>
              <a:off x="3579234" y="2375329"/>
              <a:ext cx="1504336" cy="14003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Memory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Classification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Association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Reasoning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Evaluation</a:t>
              </a:r>
              <a:endParaRPr b="1" sz="1700">
                <a:solidFill>
                  <a:schemeClr val="dk1"/>
                </a:solidFill>
                <a:highlight>
                  <a:srgbClr val="FFFF00"/>
                </a:highlight>
                <a:latin typeface="Candara"/>
                <a:ea typeface="Candara"/>
                <a:cs typeface="Candara"/>
                <a:sym typeface="Candara"/>
              </a:endParaRPr>
            </a:p>
          </p:txBody>
        </p:sp>
        <p:sp>
          <p:nvSpPr>
            <p:cNvPr id="255" name="Google Shape;255;p5"/>
            <p:cNvSpPr txBox="1"/>
            <p:nvPr/>
          </p:nvSpPr>
          <p:spPr>
            <a:xfrm flipH="1">
              <a:off x="3455150"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Processing</a:t>
              </a:r>
              <a:endParaRPr b="1" sz="1700">
                <a:solidFill>
                  <a:schemeClr val="dk1"/>
                </a:solidFill>
                <a:latin typeface="Candara"/>
                <a:ea typeface="Candara"/>
                <a:cs typeface="Candara"/>
                <a:sym typeface="Candara"/>
              </a:endParaRPr>
            </a:p>
          </p:txBody>
        </p:sp>
        <p:cxnSp>
          <p:nvCxnSpPr>
            <p:cNvPr id="256" name="Google Shape;256;p5"/>
            <p:cNvCxnSpPr/>
            <p:nvPr/>
          </p:nvCxnSpPr>
          <p:spPr>
            <a:xfrm flipH="1" rot="10800000">
              <a:off x="2208519" y="4604574"/>
              <a:ext cx="4435620" cy="2191"/>
            </a:xfrm>
            <a:prstGeom prst="straightConnector1">
              <a:avLst/>
            </a:prstGeom>
            <a:noFill/>
            <a:ln cap="flat" cmpd="sng" w="38100">
              <a:solidFill>
                <a:schemeClr val="dk1"/>
              </a:solidFill>
              <a:prstDash val="solid"/>
              <a:miter lim="800000"/>
              <a:headEnd len="sm" w="sm" type="none"/>
              <a:tailEnd len="sm" w="sm" type="none"/>
            </a:ln>
          </p:spPr>
        </p:cxnSp>
        <p:cxnSp>
          <p:nvCxnSpPr>
            <p:cNvPr id="257" name="Google Shape;257;p5"/>
            <p:cNvCxnSpPr>
              <a:endCxn id="247" idx="2"/>
            </p:cNvCxnSpPr>
            <p:nvPr/>
          </p:nvCxnSpPr>
          <p:spPr>
            <a:xfrm rot="10800000">
              <a:off x="2228993" y="4261112"/>
              <a:ext cx="0" cy="338400"/>
            </a:xfrm>
            <a:prstGeom prst="straightConnector1">
              <a:avLst/>
            </a:prstGeom>
            <a:noFill/>
            <a:ln cap="flat" cmpd="sng" w="38100">
              <a:solidFill>
                <a:schemeClr val="dk1"/>
              </a:solidFill>
              <a:prstDash val="solid"/>
              <a:miter lim="800000"/>
              <a:headEnd len="sm" w="sm" type="none"/>
              <a:tailEnd len="med" w="med" type="triangle"/>
            </a:ln>
          </p:spPr>
        </p:cxnSp>
        <p:cxnSp>
          <p:nvCxnSpPr>
            <p:cNvPr id="258" name="Google Shape;258;p5"/>
            <p:cNvCxnSpPr>
              <a:endCxn id="253" idx="2"/>
            </p:cNvCxnSpPr>
            <p:nvPr/>
          </p:nvCxnSpPr>
          <p:spPr>
            <a:xfrm rot="10800000">
              <a:off x="6629163" y="4261111"/>
              <a:ext cx="0" cy="356700"/>
            </a:xfrm>
            <a:prstGeom prst="straightConnector1">
              <a:avLst/>
            </a:prstGeom>
            <a:noFill/>
            <a:ln cap="flat" cmpd="sng" w="38100">
              <a:solidFill>
                <a:schemeClr val="dk1"/>
              </a:solidFill>
              <a:prstDash val="solid"/>
              <a:miter lim="800000"/>
              <a:headEnd len="sm" w="sm" type="none"/>
              <a:tailEnd len="med" w="med" type="triangle"/>
            </a:ln>
          </p:spPr>
        </p:cxnSp>
        <p:cxnSp>
          <p:nvCxnSpPr>
            <p:cNvPr id="259" name="Google Shape;259;p5"/>
            <p:cNvCxnSpPr/>
            <p:nvPr/>
          </p:nvCxnSpPr>
          <p:spPr>
            <a:xfrm rot="10800000">
              <a:off x="4396717" y="4255303"/>
              <a:ext cx="0" cy="344198"/>
            </a:xfrm>
            <a:prstGeom prst="straightConnector1">
              <a:avLst/>
            </a:prstGeom>
            <a:noFill/>
            <a:ln cap="flat" cmpd="sng" w="38100">
              <a:solidFill>
                <a:schemeClr val="dk1"/>
              </a:solidFill>
              <a:prstDash val="solid"/>
              <a:miter lim="800000"/>
              <a:headEnd len="sm" w="sm" type="none"/>
              <a:tailEnd len="med" w="med" type="triangle"/>
            </a:ln>
          </p:spPr>
        </p:cxnSp>
        <p:sp>
          <p:nvSpPr>
            <p:cNvPr id="260" name="Google Shape;260;p5"/>
            <p:cNvSpPr txBox="1"/>
            <p:nvPr/>
          </p:nvSpPr>
          <p:spPr>
            <a:xfrm flipH="1">
              <a:off x="5599161"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261" name="Google Shape;261;p5"/>
            <p:cNvSpPr txBox="1"/>
            <p:nvPr/>
          </p:nvSpPr>
          <p:spPr>
            <a:xfrm>
              <a:off x="5698924" y="2355375"/>
              <a:ext cx="1960293"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Speaking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Writing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Motor Response</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Dancing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Running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Social Interactions</a:t>
              </a:r>
              <a:endParaRPr b="1" sz="1700">
                <a:solidFill>
                  <a:schemeClr val="dk1"/>
                </a:solidFill>
                <a:highlight>
                  <a:srgbClr val="FFFF00"/>
                </a:highlight>
                <a:latin typeface="Candara"/>
                <a:ea typeface="Candara"/>
                <a:cs typeface="Candara"/>
                <a:sym typeface="Candara"/>
              </a:endParaRPr>
            </a:p>
          </p:txBody>
        </p:sp>
        <p:cxnSp>
          <p:nvCxnSpPr>
            <p:cNvPr id="262" name="Google Shape;262;p5"/>
            <p:cNvCxnSpPr/>
            <p:nvPr/>
          </p:nvCxnSpPr>
          <p:spPr>
            <a:xfrm>
              <a:off x="1063584" y="3060397"/>
              <a:ext cx="329038" cy="0"/>
            </a:xfrm>
            <a:prstGeom prst="straightConnector1">
              <a:avLst/>
            </a:prstGeom>
            <a:noFill/>
            <a:ln cap="flat" cmpd="sng" w="50800">
              <a:solidFill>
                <a:schemeClr val="dk1"/>
              </a:solidFill>
              <a:prstDash val="solid"/>
              <a:miter lim="800000"/>
              <a:headEnd len="sm" w="sm" type="none"/>
              <a:tailEnd len="med" w="med" type="triangle"/>
            </a:ln>
          </p:spPr>
        </p:cxnSp>
        <p:cxnSp>
          <p:nvCxnSpPr>
            <p:cNvPr id="263" name="Google Shape;263;p5"/>
            <p:cNvCxnSpPr/>
            <p:nvPr/>
          </p:nvCxnSpPr>
          <p:spPr>
            <a:xfrm>
              <a:off x="3222900" y="3060397"/>
              <a:ext cx="356334" cy="0"/>
            </a:xfrm>
            <a:prstGeom prst="straightConnector1">
              <a:avLst/>
            </a:prstGeom>
            <a:noFill/>
            <a:ln cap="flat" cmpd="sng" w="50800">
              <a:solidFill>
                <a:schemeClr val="dk1"/>
              </a:solidFill>
              <a:prstDash val="solid"/>
              <a:miter lim="800000"/>
              <a:headEnd len="sm" w="sm" type="none"/>
              <a:tailEnd len="med" w="med" type="triangle"/>
            </a:ln>
          </p:spPr>
        </p:cxnSp>
        <p:cxnSp>
          <p:nvCxnSpPr>
            <p:cNvPr id="264" name="Google Shape;264;p5"/>
            <p:cNvCxnSpPr>
              <a:stCxn id="265" idx="0"/>
              <a:endCxn id="247" idx="0"/>
            </p:cNvCxnSpPr>
            <p:nvPr/>
          </p:nvCxnSpPr>
          <p:spPr>
            <a:xfrm>
              <a:off x="2228993" y="1358247"/>
              <a:ext cx="0" cy="619500"/>
            </a:xfrm>
            <a:prstGeom prst="straightConnector1">
              <a:avLst/>
            </a:prstGeom>
            <a:noFill/>
            <a:ln cap="flat" cmpd="sng" w="50800">
              <a:solidFill>
                <a:schemeClr val="dk1"/>
              </a:solidFill>
              <a:prstDash val="solid"/>
              <a:miter lim="800000"/>
              <a:headEnd len="sm" w="sm" type="none"/>
              <a:tailEnd len="med" w="med" type="triangle"/>
            </a:ln>
          </p:spPr>
        </p:cxnSp>
        <p:sp>
          <p:nvSpPr>
            <p:cNvPr id="266" name="Google Shape;266;p5"/>
            <p:cNvSpPr/>
            <p:nvPr/>
          </p:nvSpPr>
          <p:spPr>
            <a:xfrm>
              <a:off x="3170245" y="484952"/>
              <a:ext cx="2345514" cy="3883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7E39"/>
                </a:buClr>
                <a:buSzPts val="1900"/>
                <a:buFont typeface="Candara"/>
                <a:buNone/>
              </a:pPr>
              <a:r>
                <a:rPr b="1" lang="en-US" sz="1900" cap="none">
                  <a:solidFill>
                    <a:srgbClr val="007E39"/>
                  </a:solidFill>
                  <a:latin typeface="Candara"/>
                  <a:ea typeface="Candara"/>
                  <a:cs typeface="Candara"/>
                  <a:sym typeface="Candara"/>
                </a:rPr>
                <a:t>Emotional Context</a:t>
              </a:r>
              <a:endParaRPr sz="1800">
                <a:solidFill>
                  <a:schemeClr val="dk1"/>
                </a:solidFill>
                <a:latin typeface="Calibri"/>
                <a:ea typeface="Calibri"/>
                <a:cs typeface="Calibri"/>
                <a:sym typeface="Calibri"/>
              </a:endParaRPr>
            </a:p>
          </p:txBody>
        </p:sp>
        <p:sp>
          <p:nvSpPr>
            <p:cNvPr id="265" name="Google Shape;265;p5"/>
            <p:cNvSpPr txBox="1"/>
            <p:nvPr/>
          </p:nvSpPr>
          <p:spPr>
            <a:xfrm flipH="1">
              <a:off x="1669002" y="1358247"/>
              <a:ext cx="111998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Attention</a:t>
              </a:r>
              <a:endParaRPr b="1" sz="1700">
                <a:solidFill>
                  <a:schemeClr val="dk1"/>
                </a:solidFill>
                <a:latin typeface="Candara"/>
                <a:ea typeface="Candara"/>
                <a:cs typeface="Candara"/>
                <a:sym typeface="Candara"/>
              </a:endParaRPr>
            </a:p>
          </p:txBody>
        </p:sp>
        <p:cxnSp>
          <p:nvCxnSpPr>
            <p:cNvPr id="267" name="Google Shape;267;p5"/>
            <p:cNvCxnSpPr>
              <a:stCxn id="268" idx="0"/>
              <a:endCxn id="252" idx="0"/>
            </p:cNvCxnSpPr>
            <p:nvPr/>
          </p:nvCxnSpPr>
          <p:spPr>
            <a:xfrm flipH="1">
              <a:off x="4429034" y="1358247"/>
              <a:ext cx="12900" cy="613500"/>
            </a:xfrm>
            <a:prstGeom prst="straightConnector1">
              <a:avLst/>
            </a:prstGeom>
            <a:noFill/>
            <a:ln cap="flat" cmpd="sng" w="50800">
              <a:solidFill>
                <a:schemeClr val="dk1"/>
              </a:solidFill>
              <a:prstDash val="solid"/>
              <a:miter lim="800000"/>
              <a:headEnd len="sm" w="sm" type="none"/>
              <a:tailEnd len="med" w="med" type="triangle"/>
            </a:ln>
          </p:spPr>
        </p:cxnSp>
        <p:sp>
          <p:nvSpPr>
            <p:cNvPr id="268" name="Google Shape;268;p5"/>
            <p:cNvSpPr txBox="1"/>
            <p:nvPr/>
          </p:nvSpPr>
          <p:spPr>
            <a:xfrm flipH="1">
              <a:off x="3843786" y="1358247"/>
              <a:ext cx="1196295"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Thinking</a:t>
              </a:r>
              <a:endParaRPr b="1" sz="1700">
                <a:solidFill>
                  <a:schemeClr val="dk1"/>
                </a:solidFill>
                <a:latin typeface="Candara"/>
                <a:ea typeface="Candara"/>
                <a:cs typeface="Candara"/>
                <a:sym typeface="Candara"/>
              </a:endParaRPr>
            </a:p>
          </p:txBody>
        </p:sp>
        <p:cxnSp>
          <p:nvCxnSpPr>
            <p:cNvPr id="269" name="Google Shape;269;p5"/>
            <p:cNvCxnSpPr>
              <a:stCxn id="270" idx="0"/>
              <a:endCxn id="253" idx="0"/>
            </p:cNvCxnSpPr>
            <p:nvPr/>
          </p:nvCxnSpPr>
          <p:spPr>
            <a:xfrm flipH="1">
              <a:off x="6629150" y="1358247"/>
              <a:ext cx="4800" cy="619500"/>
            </a:xfrm>
            <a:prstGeom prst="straightConnector1">
              <a:avLst/>
            </a:prstGeom>
            <a:noFill/>
            <a:ln cap="flat" cmpd="sng" w="50800">
              <a:solidFill>
                <a:schemeClr val="dk1"/>
              </a:solidFill>
              <a:prstDash val="solid"/>
              <a:miter lim="800000"/>
              <a:headEnd len="sm" w="sm" type="none"/>
              <a:tailEnd len="med" w="med" type="triangle"/>
            </a:ln>
          </p:spPr>
        </p:cxnSp>
        <p:sp>
          <p:nvSpPr>
            <p:cNvPr id="270" name="Google Shape;270;p5"/>
            <p:cNvSpPr txBox="1"/>
            <p:nvPr/>
          </p:nvSpPr>
          <p:spPr>
            <a:xfrm flipH="1">
              <a:off x="6036034" y="1358247"/>
              <a:ext cx="119583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Response</a:t>
              </a:r>
              <a:endParaRPr b="1" sz="1700">
                <a:solidFill>
                  <a:schemeClr val="dk1"/>
                </a:solidFill>
                <a:latin typeface="Candara"/>
                <a:ea typeface="Candara"/>
                <a:cs typeface="Candara"/>
                <a:sym typeface="Candara"/>
              </a:endParaRPr>
            </a:p>
          </p:txBody>
        </p:sp>
        <p:cxnSp>
          <p:nvCxnSpPr>
            <p:cNvPr id="271" name="Google Shape;271;p5"/>
            <p:cNvCxnSpPr/>
            <p:nvPr/>
          </p:nvCxnSpPr>
          <p:spPr>
            <a:xfrm>
              <a:off x="5425146" y="3060397"/>
              <a:ext cx="356334" cy="0"/>
            </a:xfrm>
            <a:prstGeom prst="straightConnector1">
              <a:avLst/>
            </a:prstGeom>
            <a:noFill/>
            <a:ln cap="flat" cmpd="sng" w="50800">
              <a:solidFill>
                <a:schemeClr val="dk1"/>
              </a:solidFill>
              <a:prstDash val="solid"/>
              <a:miter lim="800000"/>
              <a:headEnd len="sm" w="sm" type="none"/>
              <a:tailEnd len="med" w="med" type="triangle"/>
            </a:ln>
          </p:spPr>
        </p:cxnSp>
      </p:grpSp>
      <p:sp>
        <p:nvSpPr>
          <p:cNvPr id="272" name="Google Shape;272;p5"/>
          <p:cNvSpPr/>
          <p:nvPr/>
        </p:nvSpPr>
        <p:spPr>
          <a:xfrm>
            <a:off x="30328" y="0"/>
            <a:ext cx="126913" cy="5744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grpSp>
        <p:nvGrpSpPr>
          <p:cNvPr id="273" name="Google Shape;273;p5"/>
          <p:cNvGrpSpPr/>
          <p:nvPr/>
        </p:nvGrpSpPr>
        <p:grpSpPr>
          <a:xfrm>
            <a:off x="7792677" y="3956729"/>
            <a:ext cx="1283020" cy="1131194"/>
            <a:chOff x="7804400" y="3933283"/>
            <a:chExt cx="1283020" cy="1131194"/>
          </a:xfrm>
        </p:grpSpPr>
        <p:sp>
          <p:nvSpPr>
            <p:cNvPr id="274" name="Google Shape;274;p5"/>
            <p:cNvSpPr txBox="1"/>
            <p:nvPr/>
          </p:nvSpPr>
          <p:spPr>
            <a:xfrm flipH="1">
              <a:off x="7804400" y="3933283"/>
              <a:ext cx="10914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key         </a:t>
              </a:r>
              <a:endParaRPr sz="1400">
                <a:solidFill>
                  <a:schemeClr val="dk1"/>
                </a:solidFill>
                <a:latin typeface="Candara"/>
                <a:ea typeface="Candara"/>
                <a:cs typeface="Candara"/>
                <a:sym typeface="Candara"/>
              </a:endParaRPr>
            </a:p>
          </p:txBody>
        </p:sp>
        <p:sp>
          <p:nvSpPr>
            <p:cNvPr id="275" name="Google Shape;275;p5"/>
            <p:cNvSpPr/>
            <p:nvPr/>
          </p:nvSpPr>
          <p:spPr>
            <a:xfrm>
              <a:off x="7913078" y="4314216"/>
              <a:ext cx="1174342" cy="338553"/>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400"/>
                <a:buFont typeface="Candara"/>
                <a:buNone/>
              </a:pPr>
              <a:r>
                <a:rPr lang="en-US" sz="1400">
                  <a:solidFill>
                    <a:schemeClr val="lt1"/>
                  </a:solidFill>
                  <a:latin typeface="Candara"/>
                  <a:ea typeface="Candara"/>
                  <a:cs typeface="Candara"/>
                  <a:sym typeface="Candara"/>
                </a:rPr>
                <a:t>Primary</a:t>
              </a:r>
              <a:endParaRPr sz="1400">
                <a:solidFill>
                  <a:schemeClr val="lt1"/>
                </a:solidFill>
                <a:latin typeface="Candara"/>
                <a:ea typeface="Candara"/>
                <a:cs typeface="Candara"/>
                <a:sym typeface="Candara"/>
              </a:endParaRPr>
            </a:p>
          </p:txBody>
        </p:sp>
        <p:sp>
          <p:nvSpPr>
            <p:cNvPr id="276" name="Google Shape;276;p5"/>
            <p:cNvSpPr/>
            <p:nvPr/>
          </p:nvSpPr>
          <p:spPr>
            <a:xfrm>
              <a:off x="7913077" y="4725924"/>
              <a:ext cx="1174343" cy="33855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Associated</a:t>
              </a:r>
              <a:endParaRPr sz="1400">
                <a:solidFill>
                  <a:schemeClr val="dk1"/>
                </a:solidFill>
                <a:latin typeface="Candara"/>
                <a:ea typeface="Candara"/>
                <a:cs typeface="Candara"/>
                <a:sym typeface="Candara"/>
              </a:endParaRPr>
            </a:p>
          </p:txBody>
        </p:sp>
        <p:cxnSp>
          <p:nvCxnSpPr>
            <p:cNvPr id="277" name="Google Shape;277;p5"/>
            <p:cNvCxnSpPr/>
            <p:nvPr/>
          </p:nvCxnSpPr>
          <p:spPr>
            <a:xfrm>
              <a:off x="7889631" y="4179232"/>
              <a:ext cx="1174343" cy="0"/>
            </a:xfrm>
            <a:prstGeom prst="straightConnector1">
              <a:avLst/>
            </a:prstGeom>
            <a:noFill/>
            <a:ln cap="flat" cmpd="sng" w="12700">
              <a:solidFill>
                <a:schemeClr val="dk1"/>
              </a:solidFill>
              <a:prstDash val="solid"/>
              <a:miter lim="800000"/>
              <a:headEnd len="sm" w="sm" type="none"/>
              <a:tailEnd len="sm" w="sm" type="none"/>
            </a:ln>
          </p:spPr>
        </p:cxnSp>
      </p:grpSp>
      <p:sp>
        <p:nvSpPr>
          <p:cNvPr id="278" name="Google Shape;278;p5"/>
          <p:cNvSpPr/>
          <p:nvPr/>
        </p:nvSpPr>
        <p:spPr>
          <a:xfrm rot="-5400000">
            <a:off x="149763" y="337331"/>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79" name="Google Shape;279;p5"/>
          <p:cNvSpPr txBox="1"/>
          <p:nvPr/>
        </p:nvSpPr>
        <p:spPr>
          <a:xfrm>
            <a:off x="2793" y="4891757"/>
            <a:ext cx="194881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ndara"/>
              <a:buNone/>
            </a:pPr>
            <a:r>
              <a:rPr lang="en-US" sz="1000">
                <a:solidFill>
                  <a:schemeClr val="dk1"/>
                </a:solidFill>
                <a:latin typeface="Candara"/>
                <a:ea typeface="Candara"/>
                <a:cs typeface="Candara"/>
                <a:sym typeface="Candara"/>
              </a:rPr>
              <a:t>©Cengage Learning</a:t>
            </a: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283" name="Shape 283"/>
        <p:cNvGrpSpPr/>
        <p:nvPr/>
      </p:nvGrpSpPr>
      <p:grpSpPr>
        <a:xfrm>
          <a:off x="0" y="0"/>
          <a:ext cx="0" cy="0"/>
          <a:chOff x="0" y="0"/>
          <a:chExt cx="0" cy="0"/>
        </a:xfrm>
      </p:grpSpPr>
      <p:sp>
        <p:nvSpPr>
          <p:cNvPr id="284" name="Google Shape;284;p6"/>
          <p:cNvSpPr/>
          <p:nvPr/>
        </p:nvSpPr>
        <p:spPr>
          <a:xfrm>
            <a:off x="205156" y="1358542"/>
            <a:ext cx="8469922" cy="615553"/>
          </a:xfrm>
          <a:prstGeom prst="rect">
            <a:avLst/>
          </a:prstGeom>
          <a:noFill/>
          <a:ln>
            <a:noFill/>
          </a:ln>
        </p:spPr>
        <p:txBody>
          <a:bodyPr anchorCtr="0" anchor="t" bIns="45700" lIns="91425" spcFirstLastPara="1" rIns="91425" wrap="square" tIns="45700">
            <a:spAutoFit/>
          </a:bodyPr>
          <a:lstStyle/>
          <a:p>
            <a:pPr indent="-257175" lvl="0" marL="257175" marR="0" rtl="0" algn="l">
              <a:spcBef>
                <a:spcPts val="0"/>
              </a:spcBef>
              <a:spcAft>
                <a:spcPts val="0"/>
              </a:spcAft>
              <a:buClr>
                <a:schemeClr val="dk1"/>
              </a:buClr>
              <a:buSzPts val="1700"/>
              <a:buFont typeface="Arial"/>
              <a:buChar char="•"/>
            </a:pPr>
            <a:r>
              <a:rPr lang="en-US" sz="1700">
                <a:solidFill>
                  <a:schemeClr val="dk1"/>
                </a:solidFill>
                <a:latin typeface="Candara"/>
                <a:ea typeface="Candara"/>
                <a:cs typeface="Candara"/>
                <a:sym typeface="Candara"/>
              </a:rPr>
              <a:t>Keterbatasan, gangguan, atau tidak adanya kemampuan untuk mendengar</a:t>
            </a:r>
            <a:endParaRPr sz="1700">
              <a:solidFill>
                <a:schemeClr val="dk1"/>
              </a:solidFill>
              <a:latin typeface="Candara"/>
              <a:ea typeface="Candara"/>
              <a:cs typeface="Candara"/>
              <a:sym typeface="Candara"/>
            </a:endParaRPr>
          </a:p>
          <a:p>
            <a:pPr indent="-257175" lvl="0" marL="257175" marR="0" rtl="0" algn="l">
              <a:spcBef>
                <a:spcPts val="0"/>
              </a:spcBef>
              <a:spcAft>
                <a:spcPts val="0"/>
              </a:spcAft>
              <a:buClr>
                <a:schemeClr val="dk1"/>
              </a:buClr>
              <a:buSzPts val="1700"/>
              <a:buFont typeface="Arial"/>
              <a:buChar char="•"/>
            </a:pPr>
            <a:r>
              <a:rPr lang="en-US" sz="1700">
                <a:solidFill>
                  <a:schemeClr val="dk1"/>
                </a:solidFill>
                <a:latin typeface="Candara"/>
                <a:ea typeface="Candara"/>
                <a:cs typeface="Candara"/>
                <a:sym typeface="Candara"/>
              </a:rPr>
              <a:t>Merujuk pada istilah: Tuli total dan </a:t>
            </a:r>
            <a:r>
              <a:rPr i="1" lang="en-US" sz="1700">
                <a:solidFill>
                  <a:schemeClr val="dk1"/>
                </a:solidFill>
                <a:latin typeface="Candara"/>
                <a:ea typeface="Candara"/>
                <a:cs typeface="Candara"/>
                <a:sym typeface="Candara"/>
              </a:rPr>
              <a:t>hard of hearing</a:t>
            </a:r>
            <a:endParaRPr sz="1700">
              <a:solidFill>
                <a:schemeClr val="dk1"/>
              </a:solidFill>
              <a:latin typeface="Candara"/>
              <a:ea typeface="Candara"/>
              <a:cs typeface="Candara"/>
              <a:sym typeface="Candara"/>
            </a:endParaRPr>
          </a:p>
        </p:txBody>
      </p:sp>
      <p:sp>
        <p:nvSpPr>
          <p:cNvPr id="285" name="Google Shape;285;p6"/>
          <p:cNvSpPr/>
          <p:nvPr/>
        </p:nvSpPr>
        <p:spPr>
          <a:xfrm>
            <a:off x="153649" y="2286424"/>
            <a:ext cx="5797059" cy="1768919"/>
          </a:xfrm>
          <a:prstGeom prst="rect">
            <a:avLst/>
          </a:prstGeom>
          <a:solidFill>
            <a:schemeClr val="lt1"/>
          </a:solidFill>
          <a:ln cap="flat" cmpd="sng" w="12700">
            <a:solidFill>
              <a:srgbClr val="8A368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ndara"/>
              <a:ea typeface="Candara"/>
              <a:cs typeface="Candara"/>
              <a:sym typeface="Candara"/>
            </a:endParaRPr>
          </a:p>
          <a:p>
            <a:pPr indent="0" lvl="0" marL="0" marR="0" rtl="0" algn="l">
              <a:spcBef>
                <a:spcPts val="0"/>
              </a:spcBef>
              <a:spcAft>
                <a:spcPts val="0"/>
              </a:spcAft>
              <a:buClr>
                <a:schemeClr val="dk1"/>
              </a:buClr>
              <a:buSzPts val="1800"/>
              <a:buFont typeface="Candara"/>
              <a:buNone/>
            </a:pPr>
            <a:r>
              <a:rPr lang="en-US" sz="1800">
                <a:solidFill>
                  <a:schemeClr val="dk1"/>
                </a:solidFill>
                <a:latin typeface="Candara"/>
                <a:ea typeface="Candara"/>
                <a:cs typeface="Candara"/>
                <a:sym typeface="Candara"/>
              </a:rPr>
              <a:t>- Kegagalan berespons bila diajak bicara</a:t>
            </a:r>
            <a:endParaRPr sz="1800">
              <a:solidFill>
                <a:schemeClr val="dk1"/>
              </a:solidFill>
              <a:latin typeface="Candara"/>
              <a:ea typeface="Candara"/>
              <a:cs typeface="Candara"/>
              <a:sym typeface="Candara"/>
            </a:endParaRPr>
          </a:p>
          <a:p>
            <a:pPr indent="0" lvl="0" marL="0" marR="0" rtl="0" algn="l">
              <a:spcBef>
                <a:spcPts val="0"/>
              </a:spcBef>
              <a:spcAft>
                <a:spcPts val="0"/>
              </a:spcAft>
              <a:buClr>
                <a:schemeClr val="dk1"/>
              </a:buClr>
              <a:buSzPts val="1800"/>
              <a:buFont typeface="Candara"/>
              <a:buNone/>
            </a:pPr>
            <a:r>
              <a:rPr lang="en-US" sz="1800">
                <a:solidFill>
                  <a:schemeClr val="dk1"/>
                </a:solidFill>
                <a:latin typeface="Candara"/>
                <a:ea typeface="Candara"/>
                <a:cs typeface="Candara"/>
                <a:sym typeface="Candara"/>
              </a:rPr>
              <a:t>- Lambat berbicara atau melakukan kesalahan artikulasi</a:t>
            </a:r>
            <a:endParaRPr sz="1800">
              <a:solidFill>
                <a:schemeClr val="dk1"/>
              </a:solidFill>
              <a:latin typeface="Candara"/>
              <a:ea typeface="Candara"/>
              <a:cs typeface="Candara"/>
              <a:sym typeface="Candara"/>
            </a:endParaRPr>
          </a:p>
          <a:p>
            <a:pPr indent="0" lvl="0" marL="0" marR="0" rtl="0" algn="r">
              <a:spcBef>
                <a:spcPts val="0"/>
              </a:spcBef>
              <a:spcAft>
                <a:spcPts val="0"/>
              </a:spcAft>
              <a:buClr>
                <a:schemeClr val="dk1"/>
              </a:buClr>
              <a:buSzPts val="1600"/>
              <a:buFont typeface="Calibri"/>
              <a:buNone/>
            </a:pPr>
            <a:r>
              <a:t/>
            </a:r>
            <a:endParaRPr sz="1600">
              <a:solidFill>
                <a:schemeClr val="dk1"/>
              </a:solidFill>
              <a:latin typeface="Candara"/>
              <a:ea typeface="Candara"/>
              <a:cs typeface="Candara"/>
              <a:sym typeface="Candara"/>
            </a:endParaRPr>
          </a:p>
          <a:p>
            <a:pPr indent="0" lvl="0" marL="0" marR="0" rtl="0" algn="r">
              <a:spcBef>
                <a:spcPts val="0"/>
              </a:spcBef>
              <a:spcAft>
                <a:spcPts val="0"/>
              </a:spcAft>
              <a:buClr>
                <a:schemeClr val="dk1"/>
              </a:buClr>
              <a:buSzPts val="1500"/>
              <a:buFont typeface="Candara"/>
              <a:buNone/>
            </a:pPr>
            <a:r>
              <a:rPr lang="en-US" sz="1500">
                <a:solidFill>
                  <a:schemeClr val="dk1"/>
                </a:solidFill>
                <a:latin typeface="Candara"/>
                <a:ea typeface="Candara"/>
                <a:cs typeface="Candara"/>
                <a:sym typeface="Candara"/>
              </a:rPr>
              <a:t>(</a:t>
            </a:r>
            <a:r>
              <a:rPr i="1" lang="en-US" sz="1500">
                <a:solidFill>
                  <a:schemeClr val="dk1"/>
                </a:solidFill>
                <a:latin typeface="Candara"/>
                <a:ea typeface="Candara"/>
                <a:cs typeface="Candara"/>
                <a:sym typeface="Candara"/>
              </a:rPr>
              <a:t>Mangunsong, 2014</a:t>
            </a:r>
            <a:r>
              <a:rPr lang="en-US" sz="1500">
                <a:solidFill>
                  <a:schemeClr val="dk1"/>
                </a:solidFill>
                <a:latin typeface="Candara"/>
                <a:ea typeface="Candara"/>
                <a:cs typeface="Candara"/>
                <a:sym typeface="Candara"/>
              </a:rPr>
              <a:t>)</a:t>
            </a:r>
            <a:endParaRPr sz="1800">
              <a:solidFill>
                <a:schemeClr val="dk1"/>
              </a:solidFill>
              <a:latin typeface="Candara"/>
              <a:ea typeface="Candara"/>
              <a:cs typeface="Candara"/>
              <a:sym typeface="Candara"/>
            </a:endParaRPr>
          </a:p>
        </p:txBody>
      </p:sp>
      <p:sp>
        <p:nvSpPr>
          <p:cNvPr id="286" name="Google Shape;286;p6"/>
          <p:cNvSpPr/>
          <p:nvPr/>
        </p:nvSpPr>
        <p:spPr>
          <a:xfrm>
            <a:off x="205157" y="2106839"/>
            <a:ext cx="1494690" cy="540781"/>
          </a:xfrm>
          <a:prstGeom prst="rect">
            <a:avLst/>
          </a:prstGeom>
          <a:solidFill>
            <a:srgbClr val="FCD8FA"/>
          </a:solidFill>
          <a:ln cap="flat" cmpd="sng" w="12700">
            <a:solidFill>
              <a:srgbClr val="8A368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Karakteristik</a:t>
            </a:r>
            <a:endParaRPr b="1" sz="1700">
              <a:solidFill>
                <a:schemeClr val="dk1"/>
              </a:solidFill>
              <a:latin typeface="Candara"/>
              <a:ea typeface="Candara"/>
              <a:cs typeface="Candara"/>
              <a:sym typeface="Candara"/>
            </a:endParaRPr>
          </a:p>
        </p:txBody>
      </p:sp>
      <p:sp>
        <p:nvSpPr>
          <p:cNvPr id="287" name="Google Shape;287;p6"/>
          <p:cNvSpPr txBox="1"/>
          <p:nvPr>
            <p:ph idx="4294967295" type="title"/>
          </p:nvPr>
        </p:nvSpPr>
        <p:spPr>
          <a:xfrm>
            <a:off x="350008" y="789964"/>
            <a:ext cx="5600700" cy="5937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ndara"/>
              <a:buNone/>
            </a:pPr>
            <a:r>
              <a:rPr lang="en-US">
                <a:latin typeface="Candara"/>
                <a:ea typeface="Candara"/>
                <a:cs typeface="Candara"/>
                <a:sym typeface="Candara"/>
              </a:rPr>
              <a:t>Hambatan </a:t>
            </a:r>
            <a:r>
              <a:rPr b="1" lang="en-US">
                <a:latin typeface="Candara"/>
                <a:ea typeface="Candara"/>
                <a:cs typeface="Candara"/>
                <a:sym typeface="Candara"/>
              </a:rPr>
              <a:t>Pendengaran</a:t>
            </a:r>
            <a:endParaRPr b="1">
              <a:latin typeface="Candara"/>
              <a:ea typeface="Candara"/>
              <a:cs typeface="Candara"/>
              <a:sym typeface="Candara"/>
            </a:endParaRPr>
          </a:p>
        </p:txBody>
      </p:sp>
      <p:sp>
        <p:nvSpPr>
          <p:cNvPr id="288" name="Google Shape;288;p6"/>
          <p:cNvSpPr/>
          <p:nvPr/>
        </p:nvSpPr>
        <p:spPr>
          <a:xfrm>
            <a:off x="30329" y="0"/>
            <a:ext cx="123320" cy="72769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89" name="Google Shape;289;p6"/>
          <p:cNvSpPr/>
          <p:nvPr/>
        </p:nvSpPr>
        <p:spPr>
          <a:xfrm rot="-5400000">
            <a:off x="142883" y="552864"/>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290" name="Google Shape;290;p6"/>
          <p:cNvPicPr preferRelativeResize="0"/>
          <p:nvPr/>
        </p:nvPicPr>
        <p:blipFill rotWithShape="1">
          <a:blip r:embed="rId3">
            <a:alphaModFix/>
          </a:blip>
          <a:srcRect b="0" l="0" r="0" t="0"/>
          <a:stretch/>
        </p:blipFill>
        <p:spPr>
          <a:xfrm>
            <a:off x="5389420" y="1483594"/>
            <a:ext cx="3833603" cy="3837282"/>
          </a:xfrm>
          <a:prstGeom prst="rect">
            <a:avLst/>
          </a:prstGeom>
          <a:noFill/>
          <a:ln>
            <a:noFill/>
          </a:ln>
        </p:spPr>
      </p:pic>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294" name="Shape 294"/>
        <p:cNvGrpSpPr/>
        <p:nvPr/>
      </p:nvGrpSpPr>
      <p:grpSpPr>
        <a:xfrm>
          <a:off x="0" y="0"/>
          <a:ext cx="0" cy="0"/>
          <a:chOff x="0" y="0"/>
          <a:chExt cx="0" cy="0"/>
        </a:xfrm>
      </p:grpSpPr>
      <p:sp>
        <p:nvSpPr>
          <p:cNvPr id="295" name="Google Shape;295;p7"/>
          <p:cNvSpPr txBox="1"/>
          <p:nvPr/>
        </p:nvSpPr>
        <p:spPr>
          <a:xfrm>
            <a:off x="0" y="613116"/>
            <a:ext cx="5365571"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100"/>
              <a:buFont typeface="Candara"/>
              <a:buNone/>
            </a:pPr>
            <a:r>
              <a:rPr b="1" lang="en-US" sz="2100">
                <a:solidFill>
                  <a:schemeClr val="dk1"/>
                </a:solidFill>
                <a:latin typeface="Candara"/>
                <a:ea typeface="Candara"/>
                <a:cs typeface="Candara"/>
                <a:sym typeface="Candara"/>
              </a:rPr>
              <a:t>IPM </a:t>
            </a:r>
            <a:r>
              <a:rPr lang="en-US" sz="2100">
                <a:solidFill>
                  <a:schemeClr val="dk1"/>
                </a:solidFill>
                <a:latin typeface="Candara"/>
                <a:ea typeface="Candara"/>
                <a:cs typeface="Candara"/>
                <a:sym typeface="Candara"/>
              </a:rPr>
              <a:t>Individu dengan hambatan </a:t>
            </a:r>
            <a:r>
              <a:rPr b="1" lang="en-US" sz="2100">
                <a:solidFill>
                  <a:schemeClr val="dk1"/>
                </a:solidFill>
                <a:latin typeface="Candara"/>
                <a:ea typeface="Candara"/>
                <a:cs typeface="Candara"/>
                <a:sym typeface="Candara"/>
              </a:rPr>
              <a:t>pendengaran</a:t>
            </a:r>
            <a:endParaRPr sz="1800">
              <a:solidFill>
                <a:schemeClr val="dk1"/>
              </a:solidFill>
              <a:latin typeface="Calibri"/>
              <a:ea typeface="Calibri"/>
              <a:cs typeface="Calibri"/>
              <a:sym typeface="Calibri"/>
            </a:endParaRPr>
          </a:p>
        </p:txBody>
      </p:sp>
      <p:grpSp>
        <p:nvGrpSpPr>
          <p:cNvPr id="296" name="Google Shape;296;p7"/>
          <p:cNvGrpSpPr/>
          <p:nvPr/>
        </p:nvGrpSpPr>
        <p:grpSpPr>
          <a:xfrm>
            <a:off x="812800" y="940821"/>
            <a:ext cx="8347185" cy="3771971"/>
            <a:chOff x="98303" y="484952"/>
            <a:chExt cx="8629361" cy="4605771"/>
          </a:xfrm>
        </p:grpSpPr>
        <p:sp>
          <p:nvSpPr>
            <p:cNvPr id="297" name="Google Shape;297;p7"/>
            <p:cNvSpPr/>
            <p:nvPr/>
          </p:nvSpPr>
          <p:spPr>
            <a:xfrm>
              <a:off x="115191" y="854223"/>
              <a:ext cx="8612473" cy="4236500"/>
            </a:xfrm>
            <a:prstGeom prst="ellipse">
              <a:avLst/>
            </a:prstGeom>
            <a:solidFill>
              <a:srgbClr val="FFF2CC"/>
            </a:solidFill>
            <a:ln cap="flat" cmpd="sng" w="12700">
              <a:solidFill>
                <a:schemeClr val="dk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98" name="Google Shape;298;p7"/>
            <p:cNvSpPr/>
            <p:nvPr/>
          </p:nvSpPr>
          <p:spPr>
            <a:xfrm>
              <a:off x="1198989" y="1977637"/>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299" name="Google Shape;299;p7"/>
            <p:cNvSpPr txBox="1"/>
            <p:nvPr/>
          </p:nvSpPr>
          <p:spPr>
            <a:xfrm>
              <a:off x="1378771" y="2375329"/>
              <a:ext cx="1504336"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Vision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Hearing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Kinesthetic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Haptic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Gustatory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Olfactory</a:t>
              </a:r>
              <a:endParaRPr sz="1700">
                <a:solidFill>
                  <a:schemeClr val="dk1"/>
                </a:solidFill>
                <a:latin typeface="Candara"/>
                <a:ea typeface="Candara"/>
                <a:cs typeface="Candara"/>
                <a:sym typeface="Candara"/>
              </a:endParaRPr>
            </a:p>
          </p:txBody>
        </p:sp>
        <p:sp>
          <p:nvSpPr>
            <p:cNvPr id="300" name="Google Shape;300;p7"/>
            <p:cNvSpPr txBox="1"/>
            <p:nvPr/>
          </p:nvSpPr>
          <p:spPr>
            <a:xfrm flipH="1">
              <a:off x="1298702" y="1990505"/>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301" name="Google Shape;301;p7"/>
            <p:cNvSpPr/>
            <p:nvPr/>
          </p:nvSpPr>
          <p:spPr>
            <a:xfrm>
              <a:off x="3110973" y="949856"/>
              <a:ext cx="2595582" cy="3847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ndara"/>
                <a:buNone/>
              </a:pPr>
              <a:r>
                <a:rPr b="1" lang="en-US" sz="1800" cap="none">
                  <a:solidFill>
                    <a:schemeClr val="dk1"/>
                  </a:solidFill>
                  <a:latin typeface="Candara"/>
                  <a:ea typeface="Candara"/>
                  <a:cs typeface="Candara"/>
                  <a:sym typeface="Candara"/>
                </a:rPr>
                <a:t>EXECUTIVE FUNTION</a:t>
              </a:r>
              <a:endParaRPr sz="1800">
                <a:solidFill>
                  <a:schemeClr val="dk1"/>
                </a:solidFill>
                <a:latin typeface="Calibri"/>
                <a:ea typeface="Calibri"/>
                <a:cs typeface="Calibri"/>
                <a:sym typeface="Calibri"/>
              </a:endParaRPr>
            </a:p>
          </p:txBody>
        </p:sp>
        <p:sp>
          <p:nvSpPr>
            <p:cNvPr id="302" name="Google Shape;302;p7"/>
            <p:cNvSpPr txBox="1"/>
            <p:nvPr/>
          </p:nvSpPr>
          <p:spPr>
            <a:xfrm flipH="1">
              <a:off x="98303" y="2875526"/>
              <a:ext cx="105038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Stimulus</a:t>
              </a:r>
              <a:endParaRPr b="1" sz="1700">
                <a:solidFill>
                  <a:schemeClr val="dk1"/>
                </a:solidFill>
                <a:latin typeface="Candara"/>
                <a:ea typeface="Candara"/>
                <a:cs typeface="Candara"/>
                <a:sym typeface="Candara"/>
              </a:endParaRPr>
            </a:p>
          </p:txBody>
        </p:sp>
        <p:sp>
          <p:nvSpPr>
            <p:cNvPr id="303" name="Google Shape;303;p7"/>
            <p:cNvSpPr/>
            <p:nvPr/>
          </p:nvSpPr>
          <p:spPr>
            <a:xfrm>
              <a:off x="3399075" y="1971828"/>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04" name="Google Shape;304;p7"/>
            <p:cNvSpPr/>
            <p:nvPr/>
          </p:nvSpPr>
          <p:spPr>
            <a:xfrm>
              <a:off x="5599160" y="1977636"/>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05" name="Google Shape;305;p7"/>
            <p:cNvSpPr txBox="1"/>
            <p:nvPr/>
          </p:nvSpPr>
          <p:spPr>
            <a:xfrm>
              <a:off x="3579234" y="2375329"/>
              <a:ext cx="1504336" cy="14003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Memory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Classification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Association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Reasoning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Evaluation</a:t>
              </a:r>
              <a:endParaRPr b="1" sz="1700">
                <a:solidFill>
                  <a:schemeClr val="dk1"/>
                </a:solidFill>
                <a:highlight>
                  <a:srgbClr val="FFFF00"/>
                </a:highlight>
                <a:latin typeface="Candara"/>
                <a:ea typeface="Candara"/>
                <a:cs typeface="Candara"/>
                <a:sym typeface="Candara"/>
              </a:endParaRPr>
            </a:p>
          </p:txBody>
        </p:sp>
        <p:sp>
          <p:nvSpPr>
            <p:cNvPr id="306" name="Google Shape;306;p7"/>
            <p:cNvSpPr txBox="1"/>
            <p:nvPr/>
          </p:nvSpPr>
          <p:spPr>
            <a:xfrm flipH="1">
              <a:off x="3455150"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Processing</a:t>
              </a:r>
              <a:endParaRPr b="1" sz="1700">
                <a:solidFill>
                  <a:schemeClr val="dk1"/>
                </a:solidFill>
                <a:latin typeface="Candara"/>
                <a:ea typeface="Candara"/>
                <a:cs typeface="Candara"/>
                <a:sym typeface="Candara"/>
              </a:endParaRPr>
            </a:p>
          </p:txBody>
        </p:sp>
        <p:cxnSp>
          <p:nvCxnSpPr>
            <p:cNvPr id="307" name="Google Shape;307;p7"/>
            <p:cNvCxnSpPr/>
            <p:nvPr/>
          </p:nvCxnSpPr>
          <p:spPr>
            <a:xfrm flipH="1" rot="10800000">
              <a:off x="2208519" y="4604574"/>
              <a:ext cx="4435620" cy="2191"/>
            </a:xfrm>
            <a:prstGeom prst="straightConnector1">
              <a:avLst/>
            </a:prstGeom>
            <a:noFill/>
            <a:ln cap="flat" cmpd="sng" w="38100">
              <a:solidFill>
                <a:schemeClr val="dk1"/>
              </a:solidFill>
              <a:prstDash val="solid"/>
              <a:miter lim="800000"/>
              <a:headEnd len="sm" w="sm" type="none"/>
              <a:tailEnd len="sm" w="sm" type="none"/>
            </a:ln>
          </p:spPr>
        </p:cxnSp>
        <p:cxnSp>
          <p:nvCxnSpPr>
            <p:cNvPr id="308" name="Google Shape;308;p7"/>
            <p:cNvCxnSpPr>
              <a:endCxn id="298" idx="2"/>
            </p:cNvCxnSpPr>
            <p:nvPr/>
          </p:nvCxnSpPr>
          <p:spPr>
            <a:xfrm rot="10800000">
              <a:off x="2228993" y="4261112"/>
              <a:ext cx="0" cy="338400"/>
            </a:xfrm>
            <a:prstGeom prst="straightConnector1">
              <a:avLst/>
            </a:prstGeom>
            <a:noFill/>
            <a:ln cap="flat" cmpd="sng" w="38100">
              <a:solidFill>
                <a:schemeClr val="dk1"/>
              </a:solidFill>
              <a:prstDash val="solid"/>
              <a:miter lim="800000"/>
              <a:headEnd len="sm" w="sm" type="none"/>
              <a:tailEnd len="med" w="med" type="triangle"/>
            </a:ln>
          </p:spPr>
        </p:cxnSp>
        <p:cxnSp>
          <p:nvCxnSpPr>
            <p:cNvPr id="309" name="Google Shape;309;p7"/>
            <p:cNvCxnSpPr>
              <a:endCxn id="304" idx="2"/>
            </p:cNvCxnSpPr>
            <p:nvPr/>
          </p:nvCxnSpPr>
          <p:spPr>
            <a:xfrm rot="10800000">
              <a:off x="6629163" y="4261111"/>
              <a:ext cx="0" cy="356700"/>
            </a:xfrm>
            <a:prstGeom prst="straightConnector1">
              <a:avLst/>
            </a:prstGeom>
            <a:noFill/>
            <a:ln cap="flat" cmpd="sng" w="38100">
              <a:solidFill>
                <a:schemeClr val="dk1"/>
              </a:solidFill>
              <a:prstDash val="solid"/>
              <a:miter lim="800000"/>
              <a:headEnd len="sm" w="sm" type="none"/>
              <a:tailEnd len="med" w="med" type="triangle"/>
            </a:ln>
          </p:spPr>
        </p:cxnSp>
        <p:cxnSp>
          <p:nvCxnSpPr>
            <p:cNvPr id="310" name="Google Shape;310;p7"/>
            <p:cNvCxnSpPr/>
            <p:nvPr/>
          </p:nvCxnSpPr>
          <p:spPr>
            <a:xfrm rot="10800000">
              <a:off x="4396717" y="4255303"/>
              <a:ext cx="0" cy="344198"/>
            </a:xfrm>
            <a:prstGeom prst="straightConnector1">
              <a:avLst/>
            </a:prstGeom>
            <a:noFill/>
            <a:ln cap="flat" cmpd="sng" w="38100">
              <a:solidFill>
                <a:schemeClr val="dk1"/>
              </a:solidFill>
              <a:prstDash val="solid"/>
              <a:miter lim="800000"/>
              <a:headEnd len="sm" w="sm" type="none"/>
              <a:tailEnd len="med" w="med" type="triangle"/>
            </a:ln>
          </p:spPr>
        </p:cxnSp>
        <p:sp>
          <p:nvSpPr>
            <p:cNvPr id="311" name="Google Shape;311;p7"/>
            <p:cNvSpPr txBox="1"/>
            <p:nvPr/>
          </p:nvSpPr>
          <p:spPr>
            <a:xfrm flipH="1">
              <a:off x="5599161"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312" name="Google Shape;312;p7"/>
            <p:cNvSpPr txBox="1"/>
            <p:nvPr/>
          </p:nvSpPr>
          <p:spPr>
            <a:xfrm>
              <a:off x="5698924" y="2355375"/>
              <a:ext cx="1960293"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Speaking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Writing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Motor Response</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Dancing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Running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Social Interactions</a:t>
              </a:r>
              <a:endParaRPr b="1" sz="1700">
                <a:solidFill>
                  <a:schemeClr val="dk1"/>
                </a:solidFill>
                <a:highlight>
                  <a:srgbClr val="FFFF00"/>
                </a:highlight>
                <a:latin typeface="Candara"/>
                <a:ea typeface="Candara"/>
                <a:cs typeface="Candara"/>
                <a:sym typeface="Candara"/>
              </a:endParaRPr>
            </a:p>
          </p:txBody>
        </p:sp>
        <p:cxnSp>
          <p:nvCxnSpPr>
            <p:cNvPr id="313" name="Google Shape;313;p7"/>
            <p:cNvCxnSpPr/>
            <p:nvPr/>
          </p:nvCxnSpPr>
          <p:spPr>
            <a:xfrm>
              <a:off x="1063584" y="3060397"/>
              <a:ext cx="329038" cy="0"/>
            </a:xfrm>
            <a:prstGeom prst="straightConnector1">
              <a:avLst/>
            </a:prstGeom>
            <a:noFill/>
            <a:ln cap="flat" cmpd="sng" w="50800">
              <a:solidFill>
                <a:schemeClr val="dk1"/>
              </a:solidFill>
              <a:prstDash val="solid"/>
              <a:miter lim="800000"/>
              <a:headEnd len="sm" w="sm" type="none"/>
              <a:tailEnd len="med" w="med" type="triangle"/>
            </a:ln>
          </p:spPr>
        </p:cxnSp>
        <p:cxnSp>
          <p:nvCxnSpPr>
            <p:cNvPr id="314" name="Google Shape;314;p7"/>
            <p:cNvCxnSpPr/>
            <p:nvPr/>
          </p:nvCxnSpPr>
          <p:spPr>
            <a:xfrm>
              <a:off x="3222900" y="3060397"/>
              <a:ext cx="356334" cy="0"/>
            </a:xfrm>
            <a:prstGeom prst="straightConnector1">
              <a:avLst/>
            </a:prstGeom>
            <a:noFill/>
            <a:ln cap="flat" cmpd="sng" w="50800">
              <a:solidFill>
                <a:schemeClr val="dk1"/>
              </a:solidFill>
              <a:prstDash val="solid"/>
              <a:miter lim="800000"/>
              <a:headEnd len="sm" w="sm" type="none"/>
              <a:tailEnd len="med" w="med" type="triangle"/>
            </a:ln>
          </p:spPr>
        </p:cxnSp>
        <p:cxnSp>
          <p:nvCxnSpPr>
            <p:cNvPr id="315" name="Google Shape;315;p7"/>
            <p:cNvCxnSpPr>
              <a:stCxn id="316" idx="0"/>
              <a:endCxn id="298" idx="0"/>
            </p:cNvCxnSpPr>
            <p:nvPr/>
          </p:nvCxnSpPr>
          <p:spPr>
            <a:xfrm>
              <a:off x="2228993" y="1358247"/>
              <a:ext cx="0" cy="619500"/>
            </a:xfrm>
            <a:prstGeom prst="straightConnector1">
              <a:avLst/>
            </a:prstGeom>
            <a:noFill/>
            <a:ln cap="flat" cmpd="sng" w="50800">
              <a:solidFill>
                <a:schemeClr val="dk1"/>
              </a:solidFill>
              <a:prstDash val="solid"/>
              <a:miter lim="800000"/>
              <a:headEnd len="sm" w="sm" type="none"/>
              <a:tailEnd len="med" w="med" type="triangle"/>
            </a:ln>
          </p:spPr>
        </p:cxnSp>
        <p:sp>
          <p:nvSpPr>
            <p:cNvPr id="317" name="Google Shape;317;p7"/>
            <p:cNvSpPr/>
            <p:nvPr/>
          </p:nvSpPr>
          <p:spPr>
            <a:xfrm>
              <a:off x="3170245" y="484952"/>
              <a:ext cx="2345514" cy="3883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7E39"/>
                </a:buClr>
                <a:buSzPts val="1900"/>
                <a:buFont typeface="Candara"/>
                <a:buNone/>
              </a:pPr>
              <a:r>
                <a:rPr b="1" lang="en-US" sz="1900" cap="none">
                  <a:solidFill>
                    <a:srgbClr val="007E39"/>
                  </a:solidFill>
                  <a:latin typeface="Candara"/>
                  <a:ea typeface="Candara"/>
                  <a:cs typeface="Candara"/>
                  <a:sym typeface="Candara"/>
                </a:rPr>
                <a:t>Emotional Context</a:t>
              </a:r>
              <a:endParaRPr sz="1800">
                <a:solidFill>
                  <a:schemeClr val="dk1"/>
                </a:solidFill>
                <a:latin typeface="Calibri"/>
                <a:ea typeface="Calibri"/>
                <a:cs typeface="Calibri"/>
                <a:sym typeface="Calibri"/>
              </a:endParaRPr>
            </a:p>
          </p:txBody>
        </p:sp>
        <p:sp>
          <p:nvSpPr>
            <p:cNvPr id="316" name="Google Shape;316;p7"/>
            <p:cNvSpPr txBox="1"/>
            <p:nvPr/>
          </p:nvSpPr>
          <p:spPr>
            <a:xfrm flipH="1">
              <a:off x="1669002" y="1358247"/>
              <a:ext cx="111998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Attention</a:t>
              </a:r>
              <a:endParaRPr b="1" sz="1700">
                <a:solidFill>
                  <a:schemeClr val="dk1"/>
                </a:solidFill>
                <a:latin typeface="Candara"/>
                <a:ea typeface="Candara"/>
                <a:cs typeface="Candara"/>
                <a:sym typeface="Candara"/>
              </a:endParaRPr>
            </a:p>
          </p:txBody>
        </p:sp>
        <p:cxnSp>
          <p:nvCxnSpPr>
            <p:cNvPr id="318" name="Google Shape;318;p7"/>
            <p:cNvCxnSpPr>
              <a:stCxn id="319" idx="0"/>
              <a:endCxn id="303" idx="0"/>
            </p:cNvCxnSpPr>
            <p:nvPr/>
          </p:nvCxnSpPr>
          <p:spPr>
            <a:xfrm flipH="1">
              <a:off x="4429034" y="1358247"/>
              <a:ext cx="12900" cy="613500"/>
            </a:xfrm>
            <a:prstGeom prst="straightConnector1">
              <a:avLst/>
            </a:prstGeom>
            <a:noFill/>
            <a:ln cap="flat" cmpd="sng" w="50800">
              <a:solidFill>
                <a:schemeClr val="dk1"/>
              </a:solidFill>
              <a:prstDash val="solid"/>
              <a:miter lim="800000"/>
              <a:headEnd len="sm" w="sm" type="none"/>
              <a:tailEnd len="med" w="med" type="triangle"/>
            </a:ln>
          </p:spPr>
        </p:cxnSp>
        <p:sp>
          <p:nvSpPr>
            <p:cNvPr id="319" name="Google Shape;319;p7"/>
            <p:cNvSpPr txBox="1"/>
            <p:nvPr/>
          </p:nvSpPr>
          <p:spPr>
            <a:xfrm flipH="1">
              <a:off x="3843786" y="1358247"/>
              <a:ext cx="1196295"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Thinking</a:t>
              </a:r>
              <a:endParaRPr b="1" sz="1700">
                <a:solidFill>
                  <a:schemeClr val="dk1"/>
                </a:solidFill>
                <a:latin typeface="Candara"/>
                <a:ea typeface="Candara"/>
                <a:cs typeface="Candara"/>
                <a:sym typeface="Candara"/>
              </a:endParaRPr>
            </a:p>
          </p:txBody>
        </p:sp>
        <p:cxnSp>
          <p:nvCxnSpPr>
            <p:cNvPr id="320" name="Google Shape;320;p7"/>
            <p:cNvCxnSpPr>
              <a:stCxn id="321" idx="0"/>
              <a:endCxn id="304" idx="0"/>
            </p:cNvCxnSpPr>
            <p:nvPr/>
          </p:nvCxnSpPr>
          <p:spPr>
            <a:xfrm flipH="1">
              <a:off x="6629150" y="1358247"/>
              <a:ext cx="4800" cy="619500"/>
            </a:xfrm>
            <a:prstGeom prst="straightConnector1">
              <a:avLst/>
            </a:prstGeom>
            <a:noFill/>
            <a:ln cap="flat" cmpd="sng" w="50800">
              <a:solidFill>
                <a:schemeClr val="dk1"/>
              </a:solidFill>
              <a:prstDash val="solid"/>
              <a:miter lim="800000"/>
              <a:headEnd len="sm" w="sm" type="none"/>
              <a:tailEnd len="med" w="med" type="triangle"/>
            </a:ln>
          </p:spPr>
        </p:cxnSp>
        <p:sp>
          <p:nvSpPr>
            <p:cNvPr id="321" name="Google Shape;321;p7"/>
            <p:cNvSpPr txBox="1"/>
            <p:nvPr/>
          </p:nvSpPr>
          <p:spPr>
            <a:xfrm flipH="1">
              <a:off x="6036034" y="1358247"/>
              <a:ext cx="119583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Response</a:t>
              </a:r>
              <a:endParaRPr b="1" sz="1700">
                <a:solidFill>
                  <a:schemeClr val="dk1"/>
                </a:solidFill>
                <a:latin typeface="Candara"/>
                <a:ea typeface="Candara"/>
                <a:cs typeface="Candara"/>
                <a:sym typeface="Candara"/>
              </a:endParaRPr>
            </a:p>
          </p:txBody>
        </p:sp>
        <p:cxnSp>
          <p:nvCxnSpPr>
            <p:cNvPr id="322" name="Google Shape;322;p7"/>
            <p:cNvCxnSpPr/>
            <p:nvPr/>
          </p:nvCxnSpPr>
          <p:spPr>
            <a:xfrm>
              <a:off x="5425146" y="3060397"/>
              <a:ext cx="356334" cy="0"/>
            </a:xfrm>
            <a:prstGeom prst="straightConnector1">
              <a:avLst/>
            </a:prstGeom>
            <a:noFill/>
            <a:ln cap="flat" cmpd="sng" w="50800">
              <a:solidFill>
                <a:schemeClr val="dk1"/>
              </a:solidFill>
              <a:prstDash val="solid"/>
              <a:miter lim="800000"/>
              <a:headEnd len="sm" w="sm" type="none"/>
              <a:tailEnd len="med" w="med" type="triangle"/>
            </a:ln>
          </p:spPr>
        </p:cxnSp>
      </p:grpSp>
      <p:sp>
        <p:nvSpPr>
          <p:cNvPr id="323" name="Google Shape;323;p7"/>
          <p:cNvSpPr/>
          <p:nvPr/>
        </p:nvSpPr>
        <p:spPr>
          <a:xfrm>
            <a:off x="30328" y="0"/>
            <a:ext cx="126913" cy="5744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grpSp>
        <p:nvGrpSpPr>
          <p:cNvPr id="324" name="Google Shape;324;p7"/>
          <p:cNvGrpSpPr/>
          <p:nvPr/>
        </p:nvGrpSpPr>
        <p:grpSpPr>
          <a:xfrm>
            <a:off x="7792677" y="3956729"/>
            <a:ext cx="1283020" cy="1131194"/>
            <a:chOff x="7804400" y="3933283"/>
            <a:chExt cx="1283020" cy="1131194"/>
          </a:xfrm>
        </p:grpSpPr>
        <p:sp>
          <p:nvSpPr>
            <p:cNvPr id="325" name="Google Shape;325;p7"/>
            <p:cNvSpPr txBox="1"/>
            <p:nvPr/>
          </p:nvSpPr>
          <p:spPr>
            <a:xfrm flipH="1">
              <a:off x="7804400" y="3933283"/>
              <a:ext cx="10914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key         </a:t>
              </a:r>
              <a:endParaRPr sz="1400">
                <a:solidFill>
                  <a:schemeClr val="dk1"/>
                </a:solidFill>
                <a:latin typeface="Candara"/>
                <a:ea typeface="Candara"/>
                <a:cs typeface="Candara"/>
                <a:sym typeface="Candara"/>
              </a:endParaRPr>
            </a:p>
          </p:txBody>
        </p:sp>
        <p:sp>
          <p:nvSpPr>
            <p:cNvPr id="326" name="Google Shape;326;p7"/>
            <p:cNvSpPr/>
            <p:nvPr/>
          </p:nvSpPr>
          <p:spPr>
            <a:xfrm>
              <a:off x="7913078" y="4314216"/>
              <a:ext cx="1174342" cy="338553"/>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400"/>
                <a:buFont typeface="Candara"/>
                <a:buNone/>
              </a:pPr>
              <a:r>
                <a:rPr lang="en-US" sz="1400">
                  <a:solidFill>
                    <a:schemeClr val="lt1"/>
                  </a:solidFill>
                  <a:latin typeface="Candara"/>
                  <a:ea typeface="Candara"/>
                  <a:cs typeface="Candara"/>
                  <a:sym typeface="Candara"/>
                </a:rPr>
                <a:t>Primary</a:t>
              </a:r>
              <a:endParaRPr sz="1400">
                <a:solidFill>
                  <a:schemeClr val="lt1"/>
                </a:solidFill>
                <a:latin typeface="Candara"/>
                <a:ea typeface="Candara"/>
                <a:cs typeface="Candara"/>
                <a:sym typeface="Candara"/>
              </a:endParaRPr>
            </a:p>
          </p:txBody>
        </p:sp>
        <p:sp>
          <p:nvSpPr>
            <p:cNvPr id="327" name="Google Shape;327;p7"/>
            <p:cNvSpPr/>
            <p:nvPr/>
          </p:nvSpPr>
          <p:spPr>
            <a:xfrm>
              <a:off x="7913077" y="4725924"/>
              <a:ext cx="1174343" cy="33855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Associated</a:t>
              </a:r>
              <a:endParaRPr sz="1400">
                <a:solidFill>
                  <a:schemeClr val="dk1"/>
                </a:solidFill>
                <a:latin typeface="Candara"/>
                <a:ea typeface="Candara"/>
                <a:cs typeface="Candara"/>
                <a:sym typeface="Candara"/>
              </a:endParaRPr>
            </a:p>
          </p:txBody>
        </p:sp>
        <p:cxnSp>
          <p:nvCxnSpPr>
            <p:cNvPr id="328" name="Google Shape;328;p7"/>
            <p:cNvCxnSpPr/>
            <p:nvPr/>
          </p:nvCxnSpPr>
          <p:spPr>
            <a:xfrm>
              <a:off x="7889631" y="4179232"/>
              <a:ext cx="1174343" cy="0"/>
            </a:xfrm>
            <a:prstGeom prst="straightConnector1">
              <a:avLst/>
            </a:prstGeom>
            <a:noFill/>
            <a:ln cap="flat" cmpd="sng" w="12700">
              <a:solidFill>
                <a:schemeClr val="dk1"/>
              </a:solidFill>
              <a:prstDash val="solid"/>
              <a:miter lim="800000"/>
              <a:headEnd len="sm" w="sm" type="none"/>
              <a:tailEnd len="sm" w="sm" type="none"/>
            </a:ln>
          </p:spPr>
        </p:cxnSp>
      </p:grpSp>
      <p:sp>
        <p:nvSpPr>
          <p:cNvPr id="329" name="Google Shape;329;p7"/>
          <p:cNvSpPr/>
          <p:nvPr/>
        </p:nvSpPr>
        <p:spPr>
          <a:xfrm rot="-5400000">
            <a:off x="149763" y="337331"/>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30" name="Google Shape;330;p7"/>
          <p:cNvSpPr txBox="1"/>
          <p:nvPr/>
        </p:nvSpPr>
        <p:spPr>
          <a:xfrm>
            <a:off x="2793" y="4891757"/>
            <a:ext cx="194881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ndara"/>
              <a:buNone/>
            </a:pPr>
            <a:r>
              <a:rPr lang="en-US" sz="1000">
                <a:solidFill>
                  <a:schemeClr val="dk1"/>
                </a:solidFill>
                <a:latin typeface="Candara"/>
                <a:ea typeface="Candara"/>
                <a:cs typeface="Candara"/>
                <a:sym typeface="Candara"/>
              </a:rPr>
              <a:t>©Cengage Learning</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334" name="Shape 334"/>
        <p:cNvGrpSpPr/>
        <p:nvPr/>
      </p:nvGrpSpPr>
      <p:grpSpPr>
        <a:xfrm>
          <a:off x="0" y="0"/>
          <a:ext cx="0" cy="0"/>
          <a:chOff x="0" y="0"/>
          <a:chExt cx="0" cy="0"/>
        </a:xfrm>
      </p:grpSpPr>
      <p:sp>
        <p:nvSpPr>
          <p:cNvPr id="335" name="Google Shape;335;p8"/>
          <p:cNvSpPr/>
          <p:nvPr/>
        </p:nvSpPr>
        <p:spPr>
          <a:xfrm>
            <a:off x="0" y="1349321"/>
            <a:ext cx="6534589" cy="972979"/>
          </a:xfrm>
          <a:prstGeom prst="rect">
            <a:avLst/>
          </a:prstGeom>
          <a:noFill/>
          <a:ln cap="flat" cmpd="sng" w="9525">
            <a:solidFill>
              <a:schemeClr val="dk1"/>
            </a:solidFill>
            <a:prstDash val="solid"/>
            <a:round/>
            <a:headEnd len="sm" w="sm" type="none"/>
            <a:tailEnd len="sm" w="sm" type="none"/>
          </a:ln>
        </p:spPr>
        <p:txBody>
          <a:bodyPr anchorCtr="0" anchor="t" bIns="34275" lIns="68575" spcFirstLastPara="1" rIns="68575" wrap="square" tIns="34275">
            <a:normAutofit/>
          </a:bodyPr>
          <a:lstStyle/>
          <a:p>
            <a:pPr indent="0" lvl="0" marL="85725" marR="0" rtl="0" algn="l">
              <a:lnSpc>
                <a:spcPct val="90000"/>
              </a:lnSpc>
              <a:spcBef>
                <a:spcPts val="0"/>
              </a:spcBef>
              <a:spcAft>
                <a:spcPts val="0"/>
              </a:spcAft>
              <a:buClr>
                <a:schemeClr val="dk1"/>
              </a:buClr>
              <a:buSzPts val="1900"/>
              <a:buFont typeface="Candara"/>
              <a:buNone/>
            </a:pPr>
            <a:r>
              <a:rPr lang="en-US" sz="1900">
                <a:solidFill>
                  <a:schemeClr val="dk1"/>
                </a:solidFill>
                <a:latin typeface="Candara"/>
                <a:ea typeface="Candara"/>
                <a:cs typeface="Candara"/>
                <a:sym typeface="Candara"/>
              </a:rPr>
              <a:t>Keterbatasan, gangguan, atau keterlambatan yang secara signifikan mempengaruhi kemampuan fisik untuk bergerak, mengkoordinasikan tindakan, atau melakukan aktivitas fisik.</a:t>
            </a:r>
            <a:endParaRPr sz="1800">
              <a:solidFill>
                <a:schemeClr val="dk1"/>
              </a:solidFill>
              <a:latin typeface="Calibri"/>
              <a:ea typeface="Calibri"/>
              <a:cs typeface="Calibri"/>
              <a:sym typeface="Calibri"/>
            </a:endParaRPr>
          </a:p>
          <a:p>
            <a:pPr indent="0" lvl="0" marL="85725" marR="0" rtl="0" algn="l">
              <a:lnSpc>
                <a:spcPct val="90000"/>
              </a:lnSpc>
              <a:spcBef>
                <a:spcPts val="450"/>
              </a:spcBef>
              <a:spcAft>
                <a:spcPts val="0"/>
              </a:spcAft>
              <a:buClr>
                <a:schemeClr val="dk1"/>
              </a:buClr>
              <a:buSzPts val="1900"/>
              <a:buFont typeface="Calibri"/>
              <a:buNone/>
            </a:pPr>
            <a:r>
              <a:t/>
            </a:r>
            <a:endParaRPr sz="1900">
              <a:solidFill>
                <a:schemeClr val="dk1"/>
              </a:solidFill>
              <a:latin typeface="Candara"/>
              <a:ea typeface="Candara"/>
              <a:cs typeface="Candara"/>
              <a:sym typeface="Candara"/>
            </a:endParaRPr>
          </a:p>
        </p:txBody>
      </p:sp>
      <p:sp>
        <p:nvSpPr>
          <p:cNvPr id="336" name="Google Shape;336;p8"/>
          <p:cNvSpPr txBox="1"/>
          <p:nvPr>
            <p:ph idx="4294967295" type="title"/>
          </p:nvPr>
        </p:nvSpPr>
        <p:spPr>
          <a:xfrm>
            <a:off x="379983" y="706275"/>
            <a:ext cx="5600700" cy="5937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ndara"/>
              <a:buNone/>
            </a:pPr>
            <a:r>
              <a:rPr lang="en-US">
                <a:latin typeface="Candara"/>
                <a:ea typeface="Candara"/>
                <a:cs typeface="Candara"/>
                <a:sym typeface="Candara"/>
              </a:rPr>
              <a:t>Hambatan </a:t>
            </a:r>
            <a:r>
              <a:rPr b="1" lang="en-US">
                <a:latin typeface="Candara"/>
                <a:ea typeface="Candara"/>
                <a:cs typeface="Candara"/>
                <a:sym typeface="Candara"/>
              </a:rPr>
              <a:t>Fisik (Tuna Daksa)</a:t>
            </a:r>
            <a:endParaRPr/>
          </a:p>
        </p:txBody>
      </p:sp>
      <p:sp>
        <p:nvSpPr>
          <p:cNvPr id="337" name="Google Shape;337;p8"/>
          <p:cNvSpPr txBox="1"/>
          <p:nvPr>
            <p:ph idx="4294967295" type="sldNum"/>
          </p:nvPr>
        </p:nvSpPr>
        <p:spPr>
          <a:xfrm>
            <a:off x="8574088" y="4767263"/>
            <a:ext cx="569912" cy="274637"/>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450"/>
              </a:spcAft>
              <a:buClr>
                <a:srgbClr val="FFFFFF"/>
              </a:buClr>
              <a:buSzPts val="900"/>
              <a:buFont typeface="Calibri"/>
              <a:buNone/>
            </a:pPr>
            <a:fld id="{00000000-1234-1234-1234-123412341234}" type="slidenum">
              <a:rPr lang="en-US">
                <a:solidFill>
                  <a:srgbClr val="FFFFFF"/>
                </a:solidFill>
                <a:latin typeface="Calibri"/>
                <a:ea typeface="Calibri"/>
                <a:cs typeface="Calibri"/>
                <a:sym typeface="Calibri"/>
              </a:rPr>
              <a:t>‹#›</a:t>
            </a:fld>
            <a:endParaRPr>
              <a:solidFill>
                <a:srgbClr val="FFFFFF"/>
              </a:solidFill>
              <a:latin typeface="Calibri"/>
              <a:ea typeface="Calibri"/>
              <a:cs typeface="Calibri"/>
              <a:sym typeface="Calibri"/>
            </a:endParaRPr>
          </a:p>
        </p:txBody>
      </p:sp>
      <p:sp>
        <p:nvSpPr>
          <p:cNvPr id="338" name="Google Shape;338;p8"/>
          <p:cNvSpPr/>
          <p:nvPr/>
        </p:nvSpPr>
        <p:spPr>
          <a:xfrm>
            <a:off x="30329" y="0"/>
            <a:ext cx="123320" cy="72769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39" name="Google Shape;339;p8"/>
          <p:cNvSpPr/>
          <p:nvPr/>
        </p:nvSpPr>
        <p:spPr>
          <a:xfrm rot="-5400000">
            <a:off x="142883" y="552864"/>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340" name="Google Shape;340;p8"/>
          <p:cNvPicPr preferRelativeResize="0"/>
          <p:nvPr/>
        </p:nvPicPr>
        <p:blipFill rotWithShape="1">
          <a:blip r:embed="rId3">
            <a:alphaModFix/>
          </a:blip>
          <a:srcRect b="0" l="0" r="30535" t="0"/>
          <a:stretch/>
        </p:blipFill>
        <p:spPr>
          <a:xfrm>
            <a:off x="5215467" y="1762183"/>
            <a:ext cx="4199412" cy="3016049"/>
          </a:xfrm>
          <a:prstGeom prst="rect">
            <a:avLst/>
          </a:prstGeom>
          <a:noFill/>
          <a:ln>
            <a:noFill/>
          </a:ln>
        </p:spPr>
      </p:pic>
      <p:sp>
        <p:nvSpPr>
          <p:cNvPr id="341" name="Google Shape;341;p8"/>
          <p:cNvSpPr/>
          <p:nvPr/>
        </p:nvSpPr>
        <p:spPr>
          <a:xfrm rot="975538">
            <a:off x="6451749" y="910363"/>
            <a:ext cx="349653" cy="297314"/>
          </a:xfrm>
          <a:prstGeom prst="triangle">
            <a:avLst>
              <a:gd fmla="val 50000" name="adj"/>
            </a:avLst>
          </a:prstGeom>
          <a:solidFill>
            <a:srgbClr val="00206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345" name="Shape 345"/>
        <p:cNvGrpSpPr/>
        <p:nvPr/>
      </p:nvGrpSpPr>
      <p:grpSpPr>
        <a:xfrm>
          <a:off x="0" y="0"/>
          <a:ext cx="0" cy="0"/>
          <a:chOff x="0" y="0"/>
          <a:chExt cx="0" cy="0"/>
        </a:xfrm>
      </p:grpSpPr>
      <p:sp>
        <p:nvSpPr>
          <p:cNvPr id="346" name="Google Shape;346;p9"/>
          <p:cNvSpPr txBox="1"/>
          <p:nvPr/>
        </p:nvSpPr>
        <p:spPr>
          <a:xfrm>
            <a:off x="-24172" y="569661"/>
            <a:ext cx="4269117"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100"/>
              <a:buFont typeface="Candara"/>
              <a:buNone/>
            </a:pPr>
            <a:r>
              <a:rPr b="1" lang="en-US" sz="2100">
                <a:solidFill>
                  <a:schemeClr val="dk1"/>
                </a:solidFill>
                <a:latin typeface="Candara"/>
                <a:ea typeface="Candara"/>
                <a:cs typeface="Candara"/>
                <a:sym typeface="Candara"/>
              </a:rPr>
              <a:t>IPM </a:t>
            </a:r>
            <a:r>
              <a:rPr lang="en-US" sz="2100">
                <a:solidFill>
                  <a:schemeClr val="dk1"/>
                </a:solidFill>
                <a:latin typeface="Candara"/>
                <a:ea typeface="Candara"/>
                <a:cs typeface="Candara"/>
                <a:sym typeface="Candara"/>
              </a:rPr>
              <a:t>Individu dengan hambatan </a:t>
            </a:r>
            <a:r>
              <a:rPr b="1" lang="en-US" sz="2100">
                <a:solidFill>
                  <a:schemeClr val="dk1"/>
                </a:solidFill>
                <a:latin typeface="Candara"/>
                <a:ea typeface="Candara"/>
                <a:cs typeface="Candara"/>
                <a:sym typeface="Candara"/>
              </a:rPr>
              <a:t>Fisik</a:t>
            </a:r>
            <a:endParaRPr sz="1800">
              <a:solidFill>
                <a:schemeClr val="dk1"/>
              </a:solidFill>
              <a:latin typeface="Calibri"/>
              <a:ea typeface="Calibri"/>
              <a:cs typeface="Calibri"/>
              <a:sym typeface="Calibri"/>
            </a:endParaRPr>
          </a:p>
        </p:txBody>
      </p:sp>
      <p:grpSp>
        <p:nvGrpSpPr>
          <p:cNvPr id="347" name="Google Shape;347;p9"/>
          <p:cNvGrpSpPr/>
          <p:nvPr/>
        </p:nvGrpSpPr>
        <p:grpSpPr>
          <a:xfrm>
            <a:off x="900839" y="765225"/>
            <a:ext cx="8151412" cy="3935739"/>
            <a:chOff x="98303" y="484952"/>
            <a:chExt cx="8629361" cy="4605771"/>
          </a:xfrm>
        </p:grpSpPr>
        <p:sp>
          <p:nvSpPr>
            <p:cNvPr id="348" name="Google Shape;348;p9"/>
            <p:cNvSpPr/>
            <p:nvPr/>
          </p:nvSpPr>
          <p:spPr>
            <a:xfrm>
              <a:off x="115191" y="854223"/>
              <a:ext cx="8612473" cy="4236500"/>
            </a:xfrm>
            <a:prstGeom prst="ellipse">
              <a:avLst/>
            </a:prstGeom>
            <a:solidFill>
              <a:srgbClr val="FFF2CC"/>
            </a:solidFill>
            <a:ln cap="flat" cmpd="sng" w="12700">
              <a:solidFill>
                <a:schemeClr val="dk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49" name="Google Shape;349;p9"/>
            <p:cNvSpPr/>
            <p:nvPr/>
          </p:nvSpPr>
          <p:spPr>
            <a:xfrm>
              <a:off x="1198989" y="1977637"/>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50" name="Google Shape;350;p9"/>
            <p:cNvSpPr txBox="1"/>
            <p:nvPr/>
          </p:nvSpPr>
          <p:spPr>
            <a:xfrm>
              <a:off x="1378771" y="2375329"/>
              <a:ext cx="1504336"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Vision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Hearing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Kinesthetic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Haptic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Gustatory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Olfactory</a:t>
              </a:r>
              <a:endParaRPr sz="1700">
                <a:solidFill>
                  <a:schemeClr val="dk1"/>
                </a:solidFill>
                <a:latin typeface="Candara"/>
                <a:ea typeface="Candara"/>
                <a:cs typeface="Candara"/>
                <a:sym typeface="Candara"/>
              </a:endParaRPr>
            </a:p>
          </p:txBody>
        </p:sp>
        <p:sp>
          <p:nvSpPr>
            <p:cNvPr id="351" name="Google Shape;351;p9"/>
            <p:cNvSpPr txBox="1"/>
            <p:nvPr/>
          </p:nvSpPr>
          <p:spPr>
            <a:xfrm flipH="1">
              <a:off x="1298702" y="1990505"/>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352" name="Google Shape;352;p9"/>
            <p:cNvSpPr/>
            <p:nvPr/>
          </p:nvSpPr>
          <p:spPr>
            <a:xfrm>
              <a:off x="3110973" y="949856"/>
              <a:ext cx="2595582" cy="3847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ndara"/>
                <a:buNone/>
              </a:pPr>
              <a:r>
                <a:rPr b="1" lang="en-US" sz="1800" cap="none">
                  <a:solidFill>
                    <a:schemeClr val="dk1"/>
                  </a:solidFill>
                  <a:latin typeface="Candara"/>
                  <a:ea typeface="Candara"/>
                  <a:cs typeface="Candara"/>
                  <a:sym typeface="Candara"/>
                </a:rPr>
                <a:t>EXECUTIVE FUNTION</a:t>
              </a:r>
              <a:endParaRPr sz="1800">
                <a:solidFill>
                  <a:schemeClr val="dk1"/>
                </a:solidFill>
                <a:latin typeface="Calibri"/>
                <a:ea typeface="Calibri"/>
                <a:cs typeface="Calibri"/>
                <a:sym typeface="Calibri"/>
              </a:endParaRPr>
            </a:p>
          </p:txBody>
        </p:sp>
        <p:sp>
          <p:nvSpPr>
            <p:cNvPr id="353" name="Google Shape;353;p9"/>
            <p:cNvSpPr txBox="1"/>
            <p:nvPr/>
          </p:nvSpPr>
          <p:spPr>
            <a:xfrm flipH="1">
              <a:off x="98303" y="2875526"/>
              <a:ext cx="105038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Stimulus</a:t>
              </a:r>
              <a:endParaRPr b="1" sz="1700">
                <a:solidFill>
                  <a:schemeClr val="dk1"/>
                </a:solidFill>
                <a:latin typeface="Candara"/>
                <a:ea typeface="Candara"/>
                <a:cs typeface="Candara"/>
                <a:sym typeface="Candara"/>
              </a:endParaRPr>
            </a:p>
          </p:txBody>
        </p:sp>
        <p:sp>
          <p:nvSpPr>
            <p:cNvPr id="354" name="Google Shape;354;p9"/>
            <p:cNvSpPr/>
            <p:nvPr/>
          </p:nvSpPr>
          <p:spPr>
            <a:xfrm>
              <a:off x="3399075" y="1971828"/>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55" name="Google Shape;355;p9"/>
            <p:cNvSpPr/>
            <p:nvPr/>
          </p:nvSpPr>
          <p:spPr>
            <a:xfrm>
              <a:off x="5599160" y="1977636"/>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56" name="Google Shape;356;p9"/>
            <p:cNvSpPr txBox="1"/>
            <p:nvPr/>
          </p:nvSpPr>
          <p:spPr>
            <a:xfrm>
              <a:off x="3579234" y="2375329"/>
              <a:ext cx="1504336" cy="14003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Memory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Classification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Association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Reasoning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Evaluation</a:t>
              </a:r>
              <a:endParaRPr sz="1700">
                <a:solidFill>
                  <a:schemeClr val="dk1"/>
                </a:solidFill>
                <a:latin typeface="Candara"/>
                <a:ea typeface="Candara"/>
                <a:cs typeface="Candara"/>
                <a:sym typeface="Candara"/>
              </a:endParaRPr>
            </a:p>
          </p:txBody>
        </p:sp>
        <p:sp>
          <p:nvSpPr>
            <p:cNvPr id="357" name="Google Shape;357;p9"/>
            <p:cNvSpPr txBox="1"/>
            <p:nvPr/>
          </p:nvSpPr>
          <p:spPr>
            <a:xfrm flipH="1">
              <a:off x="3455150"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Processing</a:t>
              </a:r>
              <a:endParaRPr b="1" sz="1700">
                <a:solidFill>
                  <a:schemeClr val="dk1"/>
                </a:solidFill>
                <a:latin typeface="Candara"/>
                <a:ea typeface="Candara"/>
                <a:cs typeface="Candara"/>
                <a:sym typeface="Candara"/>
              </a:endParaRPr>
            </a:p>
          </p:txBody>
        </p:sp>
        <p:cxnSp>
          <p:nvCxnSpPr>
            <p:cNvPr id="358" name="Google Shape;358;p9"/>
            <p:cNvCxnSpPr/>
            <p:nvPr/>
          </p:nvCxnSpPr>
          <p:spPr>
            <a:xfrm flipH="1" rot="10800000">
              <a:off x="2208519" y="4604574"/>
              <a:ext cx="4435620" cy="2191"/>
            </a:xfrm>
            <a:prstGeom prst="straightConnector1">
              <a:avLst/>
            </a:prstGeom>
            <a:noFill/>
            <a:ln cap="flat" cmpd="sng" w="38100">
              <a:solidFill>
                <a:schemeClr val="dk1"/>
              </a:solidFill>
              <a:prstDash val="solid"/>
              <a:miter lim="800000"/>
              <a:headEnd len="sm" w="sm" type="none"/>
              <a:tailEnd len="sm" w="sm" type="none"/>
            </a:ln>
          </p:spPr>
        </p:cxnSp>
        <p:cxnSp>
          <p:nvCxnSpPr>
            <p:cNvPr id="359" name="Google Shape;359;p9"/>
            <p:cNvCxnSpPr>
              <a:endCxn id="349" idx="2"/>
            </p:cNvCxnSpPr>
            <p:nvPr/>
          </p:nvCxnSpPr>
          <p:spPr>
            <a:xfrm rot="10800000">
              <a:off x="2228993" y="4261112"/>
              <a:ext cx="0" cy="338400"/>
            </a:xfrm>
            <a:prstGeom prst="straightConnector1">
              <a:avLst/>
            </a:prstGeom>
            <a:noFill/>
            <a:ln cap="flat" cmpd="sng" w="38100">
              <a:solidFill>
                <a:schemeClr val="dk1"/>
              </a:solidFill>
              <a:prstDash val="solid"/>
              <a:miter lim="800000"/>
              <a:headEnd len="sm" w="sm" type="none"/>
              <a:tailEnd len="med" w="med" type="triangle"/>
            </a:ln>
          </p:spPr>
        </p:cxnSp>
        <p:cxnSp>
          <p:nvCxnSpPr>
            <p:cNvPr id="360" name="Google Shape;360;p9"/>
            <p:cNvCxnSpPr>
              <a:endCxn id="355" idx="2"/>
            </p:cNvCxnSpPr>
            <p:nvPr/>
          </p:nvCxnSpPr>
          <p:spPr>
            <a:xfrm rot="10800000">
              <a:off x="6629163" y="4261111"/>
              <a:ext cx="0" cy="356700"/>
            </a:xfrm>
            <a:prstGeom prst="straightConnector1">
              <a:avLst/>
            </a:prstGeom>
            <a:noFill/>
            <a:ln cap="flat" cmpd="sng" w="38100">
              <a:solidFill>
                <a:schemeClr val="dk1"/>
              </a:solidFill>
              <a:prstDash val="solid"/>
              <a:miter lim="800000"/>
              <a:headEnd len="sm" w="sm" type="none"/>
              <a:tailEnd len="med" w="med" type="triangle"/>
            </a:ln>
          </p:spPr>
        </p:cxnSp>
        <p:cxnSp>
          <p:nvCxnSpPr>
            <p:cNvPr id="361" name="Google Shape;361;p9"/>
            <p:cNvCxnSpPr/>
            <p:nvPr/>
          </p:nvCxnSpPr>
          <p:spPr>
            <a:xfrm rot="10800000">
              <a:off x="4396717" y="4255303"/>
              <a:ext cx="0" cy="344198"/>
            </a:xfrm>
            <a:prstGeom prst="straightConnector1">
              <a:avLst/>
            </a:prstGeom>
            <a:noFill/>
            <a:ln cap="flat" cmpd="sng" w="38100">
              <a:solidFill>
                <a:schemeClr val="dk1"/>
              </a:solidFill>
              <a:prstDash val="solid"/>
              <a:miter lim="800000"/>
              <a:headEnd len="sm" w="sm" type="none"/>
              <a:tailEnd len="med" w="med" type="triangle"/>
            </a:ln>
          </p:spPr>
        </p:cxnSp>
        <p:sp>
          <p:nvSpPr>
            <p:cNvPr id="362" name="Google Shape;362;p9"/>
            <p:cNvSpPr txBox="1"/>
            <p:nvPr/>
          </p:nvSpPr>
          <p:spPr>
            <a:xfrm flipH="1">
              <a:off x="5599161"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363" name="Google Shape;363;p9"/>
            <p:cNvSpPr txBox="1"/>
            <p:nvPr/>
          </p:nvSpPr>
          <p:spPr>
            <a:xfrm>
              <a:off x="5698924" y="2355375"/>
              <a:ext cx="1960293"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Speaking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Writing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Motor Response</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Dancing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Running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Social Interactions</a:t>
              </a:r>
              <a:endParaRPr sz="1700">
                <a:solidFill>
                  <a:schemeClr val="dk1"/>
                </a:solidFill>
                <a:latin typeface="Candara"/>
                <a:ea typeface="Candara"/>
                <a:cs typeface="Candara"/>
                <a:sym typeface="Candara"/>
              </a:endParaRPr>
            </a:p>
          </p:txBody>
        </p:sp>
        <p:cxnSp>
          <p:nvCxnSpPr>
            <p:cNvPr id="364" name="Google Shape;364;p9"/>
            <p:cNvCxnSpPr/>
            <p:nvPr/>
          </p:nvCxnSpPr>
          <p:spPr>
            <a:xfrm>
              <a:off x="1063584" y="3060397"/>
              <a:ext cx="329038" cy="0"/>
            </a:xfrm>
            <a:prstGeom prst="straightConnector1">
              <a:avLst/>
            </a:prstGeom>
            <a:noFill/>
            <a:ln cap="flat" cmpd="sng" w="50800">
              <a:solidFill>
                <a:schemeClr val="dk1"/>
              </a:solidFill>
              <a:prstDash val="solid"/>
              <a:miter lim="800000"/>
              <a:headEnd len="sm" w="sm" type="none"/>
              <a:tailEnd len="med" w="med" type="triangle"/>
            </a:ln>
          </p:spPr>
        </p:cxnSp>
        <p:cxnSp>
          <p:nvCxnSpPr>
            <p:cNvPr id="365" name="Google Shape;365;p9"/>
            <p:cNvCxnSpPr/>
            <p:nvPr/>
          </p:nvCxnSpPr>
          <p:spPr>
            <a:xfrm>
              <a:off x="3222900" y="3060397"/>
              <a:ext cx="356334" cy="0"/>
            </a:xfrm>
            <a:prstGeom prst="straightConnector1">
              <a:avLst/>
            </a:prstGeom>
            <a:noFill/>
            <a:ln cap="flat" cmpd="sng" w="50800">
              <a:solidFill>
                <a:schemeClr val="dk1"/>
              </a:solidFill>
              <a:prstDash val="solid"/>
              <a:miter lim="800000"/>
              <a:headEnd len="sm" w="sm" type="none"/>
              <a:tailEnd len="med" w="med" type="triangle"/>
            </a:ln>
          </p:spPr>
        </p:cxnSp>
        <p:cxnSp>
          <p:nvCxnSpPr>
            <p:cNvPr id="366" name="Google Shape;366;p9"/>
            <p:cNvCxnSpPr>
              <a:stCxn id="367" idx="0"/>
              <a:endCxn id="349" idx="0"/>
            </p:cNvCxnSpPr>
            <p:nvPr/>
          </p:nvCxnSpPr>
          <p:spPr>
            <a:xfrm>
              <a:off x="2228993" y="1358247"/>
              <a:ext cx="0" cy="619500"/>
            </a:xfrm>
            <a:prstGeom prst="straightConnector1">
              <a:avLst/>
            </a:prstGeom>
            <a:noFill/>
            <a:ln cap="flat" cmpd="sng" w="50800">
              <a:solidFill>
                <a:schemeClr val="dk1"/>
              </a:solidFill>
              <a:prstDash val="solid"/>
              <a:miter lim="800000"/>
              <a:headEnd len="sm" w="sm" type="none"/>
              <a:tailEnd len="med" w="med" type="triangle"/>
            </a:ln>
          </p:spPr>
        </p:cxnSp>
        <p:sp>
          <p:nvSpPr>
            <p:cNvPr id="368" name="Google Shape;368;p9"/>
            <p:cNvSpPr/>
            <p:nvPr/>
          </p:nvSpPr>
          <p:spPr>
            <a:xfrm>
              <a:off x="3170245" y="484952"/>
              <a:ext cx="2345514" cy="3883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7E39"/>
                </a:buClr>
                <a:buSzPts val="1900"/>
                <a:buFont typeface="Candara"/>
                <a:buNone/>
              </a:pPr>
              <a:r>
                <a:rPr b="1" lang="en-US" sz="1900" cap="none">
                  <a:solidFill>
                    <a:srgbClr val="007E39"/>
                  </a:solidFill>
                  <a:latin typeface="Candara"/>
                  <a:ea typeface="Candara"/>
                  <a:cs typeface="Candara"/>
                  <a:sym typeface="Candara"/>
                </a:rPr>
                <a:t>Emotional Context</a:t>
              </a:r>
              <a:endParaRPr sz="1800">
                <a:solidFill>
                  <a:schemeClr val="dk1"/>
                </a:solidFill>
                <a:latin typeface="Calibri"/>
                <a:ea typeface="Calibri"/>
                <a:cs typeface="Calibri"/>
                <a:sym typeface="Calibri"/>
              </a:endParaRPr>
            </a:p>
          </p:txBody>
        </p:sp>
        <p:sp>
          <p:nvSpPr>
            <p:cNvPr id="367" name="Google Shape;367;p9"/>
            <p:cNvSpPr txBox="1"/>
            <p:nvPr/>
          </p:nvSpPr>
          <p:spPr>
            <a:xfrm flipH="1">
              <a:off x="1669002" y="1358247"/>
              <a:ext cx="111998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Attention</a:t>
              </a:r>
              <a:endParaRPr b="1" sz="1700">
                <a:solidFill>
                  <a:schemeClr val="dk1"/>
                </a:solidFill>
                <a:latin typeface="Candara"/>
                <a:ea typeface="Candara"/>
                <a:cs typeface="Candara"/>
                <a:sym typeface="Candara"/>
              </a:endParaRPr>
            </a:p>
          </p:txBody>
        </p:sp>
        <p:cxnSp>
          <p:nvCxnSpPr>
            <p:cNvPr id="369" name="Google Shape;369;p9"/>
            <p:cNvCxnSpPr>
              <a:stCxn id="370" idx="0"/>
              <a:endCxn id="354" idx="0"/>
            </p:cNvCxnSpPr>
            <p:nvPr/>
          </p:nvCxnSpPr>
          <p:spPr>
            <a:xfrm flipH="1">
              <a:off x="4429034" y="1358247"/>
              <a:ext cx="12900" cy="613500"/>
            </a:xfrm>
            <a:prstGeom prst="straightConnector1">
              <a:avLst/>
            </a:prstGeom>
            <a:noFill/>
            <a:ln cap="flat" cmpd="sng" w="50800">
              <a:solidFill>
                <a:schemeClr val="dk1"/>
              </a:solidFill>
              <a:prstDash val="solid"/>
              <a:miter lim="800000"/>
              <a:headEnd len="sm" w="sm" type="none"/>
              <a:tailEnd len="med" w="med" type="triangle"/>
            </a:ln>
          </p:spPr>
        </p:cxnSp>
        <p:sp>
          <p:nvSpPr>
            <p:cNvPr id="370" name="Google Shape;370;p9"/>
            <p:cNvSpPr txBox="1"/>
            <p:nvPr/>
          </p:nvSpPr>
          <p:spPr>
            <a:xfrm flipH="1">
              <a:off x="3843786" y="1358247"/>
              <a:ext cx="1196295"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Thinking</a:t>
              </a:r>
              <a:endParaRPr b="1" sz="1700">
                <a:solidFill>
                  <a:schemeClr val="dk1"/>
                </a:solidFill>
                <a:latin typeface="Candara"/>
                <a:ea typeface="Candara"/>
                <a:cs typeface="Candara"/>
                <a:sym typeface="Candara"/>
              </a:endParaRPr>
            </a:p>
          </p:txBody>
        </p:sp>
        <p:cxnSp>
          <p:nvCxnSpPr>
            <p:cNvPr id="371" name="Google Shape;371;p9"/>
            <p:cNvCxnSpPr>
              <a:stCxn id="372" idx="0"/>
              <a:endCxn id="355" idx="0"/>
            </p:cNvCxnSpPr>
            <p:nvPr/>
          </p:nvCxnSpPr>
          <p:spPr>
            <a:xfrm flipH="1">
              <a:off x="6629150" y="1358247"/>
              <a:ext cx="4800" cy="619500"/>
            </a:xfrm>
            <a:prstGeom prst="straightConnector1">
              <a:avLst/>
            </a:prstGeom>
            <a:noFill/>
            <a:ln cap="flat" cmpd="sng" w="50800">
              <a:solidFill>
                <a:schemeClr val="dk1"/>
              </a:solidFill>
              <a:prstDash val="solid"/>
              <a:miter lim="800000"/>
              <a:headEnd len="sm" w="sm" type="none"/>
              <a:tailEnd len="med" w="med" type="triangle"/>
            </a:ln>
          </p:spPr>
        </p:cxnSp>
        <p:sp>
          <p:nvSpPr>
            <p:cNvPr id="372" name="Google Shape;372;p9"/>
            <p:cNvSpPr txBox="1"/>
            <p:nvPr/>
          </p:nvSpPr>
          <p:spPr>
            <a:xfrm flipH="1">
              <a:off x="6036034" y="1358247"/>
              <a:ext cx="119583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Response</a:t>
              </a:r>
              <a:endParaRPr b="1" sz="1700">
                <a:solidFill>
                  <a:schemeClr val="dk1"/>
                </a:solidFill>
                <a:latin typeface="Candara"/>
                <a:ea typeface="Candara"/>
                <a:cs typeface="Candara"/>
                <a:sym typeface="Candara"/>
              </a:endParaRPr>
            </a:p>
          </p:txBody>
        </p:sp>
        <p:cxnSp>
          <p:nvCxnSpPr>
            <p:cNvPr id="373" name="Google Shape;373;p9"/>
            <p:cNvCxnSpPr/>
            <p:nvPr/>
          </p:nvCxnSpPr>
          <p:spPr>
            <a:xfrm>
              <a:off x="5425146" y="3060397"/>
              <a:ext cx="356334" cy="0"/>
            </a:xfrm>
            <a:prstGeom prst="straightConnector1">
              <a:avLst/>
            </a:prstGeom>
            <a:noFill/>
            <a:ln cap="flat" cmpd="sng" w="50800">
              <a:solidFill>
                <a:schemeClr val="dk1"/>
              </a:solidFill>
              <a:prstDash val="solid"/>
              <a:miter lim="800000"/>
              <a:headEnd len="sm" w="sm" type="none"/>
              <a:tailEnd len="med" w="med" type="triangle"/>
            </a:ln>
          </p:spPr>
        </p:cxnSp>
      </p:grpSp>
      <p:sp>
        <p:nvSpPr>
          <p:cNvPr id="374" name="Google Shape;374;p9"/>
          <p:cNvSpPr/>
          <p:nvPr/>
        </p:nvSpPr>
        <p:spPr>
          <a:xfrm>
            <a:off x="30328" y="0"/>
            <a:ext cx="126913" cy="5744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grpSp>
        <p:nvGrpSpPr>
          <p:cNvPr id="375" name="Google Shape;375;p9"/>
          <p:cNvGrpSpPr/>
          <p:nvPr/>
        </p:nvGrpSpPr>
        <p:grpSpPr>
          <a:xfrm>
            <a:off x="7792677" y="3956729"/>
            <a:ext cx="1283020" cy="1131194"/>
            <a:chOff x="7804400" y="3933283"/>
            <a:chExt cx="1283020" cy="1131194"/>
          </a:xfrm>
        </p:grpSpPr>
        <p:sp>
          <p:nvSpPr>
            <p:cNvPr id="376" name="Google Shape;376;p9"/>
            <p:cNvSpPr txBox="1"/>
            <p:nvPr/>
          </p:nvSpPr>
          <p:spPr>
            <a:xfrm flipH="1">
              <a:off x="7804400" y="3933283"/>
              <a:ext cx="10914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key         </a:t>
              </a:r>
              <a:endParaRPr sz="1400">
                <a:solidFill>
                  <a:schemeClr val="dk1"/>
                </a:solidFill>
                <a:latin typeface="Candara"/>
                <a:ea typeface="Candara"/>
                <a:cs typeface="Candara"/>
                <a:sym typeface="Candara"/>
              </a:endParaRPr>
            </a:p>
          </p:txBody>
        </p:sp>
        <p:sp>
          <p:nvSpPr>
            <p:cNvPr id="377" name="Google Shape;377;p9"/>
            <p:cNvSpPr/>
            <p:nvPr/>
          </p:nvSpPr>
          <p:spPr>
            <a:xfrm>
              <a:off x="7913078" y="4314216"/>
              <a:ext cx="1174342" cy="338553"/>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400"/>
                <a:buFont typeface="Candara"/>
                <a:buNone/>
              </a:pPr>
              <a:r>
                <a:rPr lang="en-US" sz="1400">
                  <a:solidFill>
                    <a:schemeClr val="lt1"/>
                  </a:solidFill>
                  <a:latin typeface="Candara"/>
                  <a:ea typeface="Candara"/>
                  <a:cs typeface="Candara"/>
                  <a:sym typeface="Candara"/>
                </a:rPr>
                <a:t>Primary</a:t>
              </a:r>
              <a:endParaRPr sz="1400">
                <a:solidFill>
                  <a:schemeClr val="lt1"/>
                </a:solidFill>
                <a:latin typeface="Candara"/>
                <a:ea typeface="Candara"/>
                <a:cs typeface="Candara"/>
                <a:sym typeface="Candara"/>
              </a:endParaRPr>
            </a:p>
          </p:txBody>
        </p:sp>
        <p:sp>
          <p:nvSpPr>
            <p:cNvPr id="378" name="Google Shape;378;p9"/>
            <p:cNvSpPr/>
            <p:nvPr/>
          </p:nvSpPr>
          <p:spPr>
            <a:xfrm>
              <a:off x="7913077" y="4725924"/>
              <a:ext cx="1174343" cy="33855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Associated</a:t>
              </a:r>
              <a:endParaRPr sz="1400">
                <a:solidFill>
                  <a:schemeClr val="dk1"/>
                </a:solidFill>
                <a:latin typeface="Candara"/>
                <a:ea typeface="Candara"/>
                <a:cs typeface="Candara"/>
                <a:sym typeface="Candara"/>
              </a:endParaRPr>
            </a:p>
          </p:txBody>
        </p:sp>
        <p:cxnSp>
          <p:nvCxnSpPr>
            <p:cNvPr id="379" name="Google Shape;379;p9"/>
            <p:cNvCxnSpPr/>
            <p:nvPr/>
          </p:nvCxnSpPr>
          <p:spPr>
            <a:xfrm>
              <a:off x="7889631" y="4179232"/>
              <a:ext cx="1174343" cy="0"/>
            </a:xfrm>
            <a:prstGeom prst="straightConnector1">
              <a:avLst/>
            </a:prstGeom>
            <a:noFill/>
            <a:ln cap="flat" cmpd="sng" w="12700">
              <a:solidFill>
                <a:schemeClr val="dk1"/>
              </a:solidFill>
              <a:prstDash val="solid"/>
              <a:miter lim="800000"/>
              <a:headEnd len="sm" w="sm" type="none"/>
              <a:tailEnd len="sm" w="sm" type="none"/>
            </a:ln>
          </p:spPr>
        </p:cxnSp>
      </p:grpSp>
      <p:sp>
        <p:nvSpPr>
          <p:cNvPr id="380" name="Google Shape;380;p9"/>
          <p:cNvSpPr/>
          <p:nvPr/>
        </p:nvSpPr>
        <p:spPr>
          <a:xfrm rot="-5400000">
            <a:off x="149763" y="337331"/>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81" name="Google Shape;381;p9"/>
          <p:cNvSpPr txBox="1"/>
          <p:nvPr/>
        </p:nvSpPr>
        <p:spPr>
          <a:xfrm>
            <a:off x="2793" y="4891757"/>
            <a:ext cx="194881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ndara"/>
              <a:buNone/>
            </a:pPr>
            <a:r>
              <a:rPr lang="en-US" sz="1000">
                <a:solidFill>
                  <a:schemeClr val="dk1"/>
                </a:solidFill>
                <a:latin typeface="Candara"/>
                <a:ea typeface="Candara"/>
                <a:cs typeface="Candara"/>
                <a:sym typeface="Candara"/>
              </a:rPr>
              <a:t>©Cengage Learning</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385" name="Shape 385"/>
        <p:cNvGrpSpPr/>
        <p:nvPr/>
      </p:nvGrpSpPr>
      <p:grpSpPr>
        <a:xfrm>
          <a:off x="0" y="0"/>
          <a:ext cx="0" cy="0"/>
          <a:chOff x="0" y="0"/>
          <a:chExt cx="0" cy="0"/>
        </a:xfrm>
      </p:grpSpPr>
      <p:sp>
        <p:nvSpPr>
          <p:cNvPr id="386" name="Google Shape;386;p10"/>
          <p:cNvSpPr/>
          <p:nvPr/>
        </p:nvSpPr>
        <p:spPr>
          <a:xfrm>
            <a:off x="205156" y="1358542"/>
            <a:ext cx="6291750" cy="1424542"/>
          </a:xfrm>
          <a:prstGeom prst="rect">
            <a:avLst/>
          </a:prstGeom>
          <a:solidFill>
            <a:schemeClr val="lt1"/>
          </a:solidFill>
          <a:ln cap="flat" cmpd="sng" w="12700">
            <a:solidFill>
              <a:srgbClr val="00B050"/>
            </a:solidFill>
            <a:prstDash val="dash"/>
            <a:miter lim="800000"/>
            <a:headEnd len="sm" w="sm" type="none"/>
            <a:tailEnd len="sm" w="sm" type="none"/>
          </a:ln>
        </p:spPr>
        <p:txBody>
          <a:bodyPr anchorCtr="0" anchor="ctr" bIns="45700" lIns="91425" spcFirstLastPara="1" rIns="91425" wrap="square" tIns="45700">
            <a:noAutofit/>
          </a:bodyPr>
          <a:lstStyle/>
          <a:p>
            <a:pPr indent="-257175" lvl="0" marL="257175" marR="0" rtl="0" algn="l">
              <a:spcBef>
                <a:spcPts val="0"/>
              </a:spcBef>
              <a:spcAft>
                <a:spcPts val="0"/>
              </a:spcAft>
              <a:buClr>
                <a:schemeClr val="dk1"/>
              </a:buClr>
              <a:buSzPts val="1500"/>
              <a:buFont typeface="Arial"/>
              <a:buChar char="•"/>
            </a:pPr>
            <a:r>
              <a:rPr lang="en-US" sz="1500">
                <a:solidFill>
                  <a:schemeClr val="dk1"/>
                </a:solidFill>
                <a:latin typeface="Candara"/>
                <a:ea typeface="Candara"/>
                <a:cs typeface="Candara"/>
                <a:sym typeface="Candara"/>
              </a:rPr>
              <a:t>Gangguan dalam satu atau lebih dari proses psikologis dasar yang terlibat dalam pemahaman atau dalam menggunakan bahasa, lisan atau tertulis, yang termanifestasi dalam kemampuan sempurna untuk mendengarkan, berpikir, berbicara, membaca, menulis, mengeja, atau melakukan perhitungan matematika.</a:t>
            </a:r>
            <a:endParaRPr sz="1800">
              <a:solidFill>
                <a:schemeClr val="dk1"/>
              </a:solidFill>
              <a:latin typeface="Calibri"/>
              <a:ea typeface="Calibri"/>
              <a:cs typeface="Calibri"/>
              <a:sym typeface="Calibri"/>
            </a:endParaRPr>
          </a:p>
        </p:txBody>
      </p:sp>
      <p:sp>
        <p:nvSpPr>
          <p:cNvPr id="387" name="Google Shape;387;p10"/>
          <p:cNvSpPr/>
          <p:nvPr/>
        </p:nvSpPr>
        <p:spPr>
          <a:xfrm>
            <a:off x="379983" y="3236241"/>
            <a:ext cx="5407378" cy="771904"/>
          </a:xfrm>
          <a:prstGeom prst="rect">
            <a:avLst/>
          </a:prstGeom>
          <a:solidFill>
            <a:schemeClr val="lt1"/>
          </a:solidFill>
          <a:ln cap="flat" cmpd="sng" w="12700">
            <a:solidFill>
              <a:srgbClr val="00B050"/>
            </a:solidFill>
            <a:prstDash val="dash"/>
            <a:miter lim="800000"/>
            <a:headEnd len="sm" w="sm" type="none"/>
            <a:tailEnd len="sm" w="sm" type="none"/>
          </a:ln>
        </p:spPr>
        <p:txBody>
          <a:bodyPr anchorCtr="0" anchor="ctr" bIns="45700" lIns="91425" spcFirstLastPara="1" rIns="91425" wrap="square" tIns="45700">
            <a:noAutofit/>
          </a:bodyPr>
          <a:lstStyle/>
          <a:p>
            <a:pPr indent="-214313" lvl="0" marL="214313" marR="0" rtl="0" algn="l">
              <a:spcBef>
                <a:spcPts val="0"/>
              </a:spcBef>
              <a:spcAft>
                <a:spcPts val="0"/>
              </a:spcAft>
              <a:buClr>
                <a:schemeClr val="dk1"/>
              </a:buClr>
              <a:buSzPts val="1500"/>
              <a:buFont typeface="Arial"/>
              <a:buChar char="•"/>
            </a:pPr>
            <a:r>
              <a:rPr lang="en-US" sz="1500">
                <a:solidFill>
                  <a:schemeClr val="dk1"/>
                </a:solidFill>
                <a:latin typeface="Candara"/>
                <a:ea typeface="Candara"/>
                <a:cs typeface="Candara"/>
                <a:sym typeface="Candara"/>
              </a:rPr>
              <a:t>Termasuk kondisi seperti gangguan perseptual, cedera otak, disfungsi </a:t>
            </a:r>
            <a:r>
              <a:rPr i="1" lang="en-US" sz="1500">
                <a:solidFill>
                  <a:schemeClr val="dk1"/>
                </a:solidFill>
                <a:latin typeface="Candara"/>
                <a:ea typeface="Candara"/>
                <a:cs typeface="Candara"/>
                <a:sym typeface="Candara"/>
              </a:rPr>
              <a:t>minimal brain</a:t>
            </a:r>
            <a:r>
              <a:rPr lang="en-US" sz="1500">
                <a:solidFill>
                  <a:schemeClr val="dk1"/>
                </a:solidFill>
                <a:latin typeface="Candara"/>
                <a:ea typeface="Candara"/>
                <a:cs typeface="Candara"/>
                <a:sym typeface="Candara"/>
              </a:rPr>
              <a:t>, disleksia, dan aphasia perkembangan.</a:t>
            </a:r>
            <a:endParaRPr sz="1800">
              <a:solidFill>
                <a:schemeClr val="dk1"/>
              </a:solidFill>
              <a:latin typeface="Calibri"/>
              <a:ea typeface="Calibri"/>
              <a:cs typeface="Calibri"/>
              <a:sym typeface="Calibri"/>
            </a:endParaRPr>
          </a:p>
        </p:txBody>
      </p:sp>
      <p:sp>
        <p:nvSpPr>
          <p:cNvPr id="388" name="Google Shape;388;p10"/>
          <p:cNvSpPr txBox="1"/>
          <p:nvPr>
            <p:ph idx="4294967295" type="title"/>
          </p:nvPr>
        </p:nvSpPr>
        <p:spPr>
          <a:xfrm>
            <a:off x="153649" y="777391"/>
            <a:ext cx="8166100" cy="5937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ndara"/>
              <a:buNone/>
            </a:pPr>
            <a:r>
              <a:rPr b="1" lang="en-US">
                <a:latin typeface="Candara"/>
                <a:ea typeface="Candara"/>
                <a:cs typeface="Candara"/>
                <a:sym typeface="Candara"/>
              </a:rPr>
              <a:t>Kesulitan Belajar (</a:t>
            </a:r>
            <a:r>
              <a:rPr b="1" i="1" lang="en-US">
                <a:latin typeface="Candara"/>
                <a:ea typeface="Candara"/>
                <a:cs typeface="Candara"/>
                <a:sym typeface="Candara"/>
              </a:rPr>
              <a:t>Learning Disability)</a:t>
            </a:r>
            <a:endParaRPr b="1">
              <a:latin typeface="Candara"/>
              <a:ea typeface="Candara"/>
              <a:cs typeface="Candara"/>
              <a:sym typeface="Candara"/>
            </a:endParaRPr>
          </a:p>
        </p:txBody>
      </p:sp>
      <p:sp>
        <p:nvSpPr>
          <p:cNvPr id="389" name="Google Shape;389;p10"/>
          <p:cNvSpPr/>
          <p:nvPr/>
        </p:nvSpPr>
        <p:spPr>
          <a:xfrm>
            <a:off x="30329" y="0"/>
            <a:ext cx="123320" cy="72769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90" name="Google Shape;390;p10"/>
          <p:cNvSpPr/>
          <p:nvPr/>
        </p:nvSpPr>
        <p:spPr>
          <a:xfrm rot="-5400000">
            <a:off x="142883" y="552864"/>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391" name="Google Shape;391;p10"/>
          <p:cNvPicPr preferRelativeResize="0"/>
          <p:nvPr/>
        </p:nvPicPr>
        <p:blipFill rotWithShape="1">
          <a:blip r:embed="rId3">
            <a:alphaModFix/>
          </a:blip>
          <a:srcRect b="30171" l="0" r="0" t="15314"/>
          <a:stretch/>
        </p:blipFill>
        <p:spPr>
          <a:xfrm>
            <a:off x="4820357" y="1714841"/>
            <a:ext cx="5407378" cy="3814705"/>
          </a:xfrm>
          <a:prstGeom prst="rect">
            <a:avLst/>
          </a:prstGeom>
          <a:noFill/>
          <a:ln>
            <a:noFill/>
          </a:ln>
        </p:spPr>
      </p:pic>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395" name="Shape 395"/>
        <p:cNvGrpSpPr/>
        <p:nvPr/>
      </p:nvGrpSpPr>
      <p:grpSpPr>
        <a:xfrm>
          <a:off x="0" y="0"/>
          <a:ext cx="0" cy="0"/>
          <a:chOff x="0" y="0"/>
          <a:chExt cx="0" cy="0"/>
        </a:xfrm>
      </p:grpSpPr>
      <p:sp>
        <p:nvSpPr>
          <p:cNvPr id="396" name="Google Shape;396;p11"/>
          <p:cNvSpPr txBox="1"/>
          <p:nvPr/>
        </p:nvSpPr>
        <p:spPr>
          <a:xfrm>
            <a:off x="0" y="741041"/>
            <a:ext cx="4507965"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100"/>
              <a:buFont typeface="Candara"/>
              <a:buNone/>
            </a:pPr>
            <a:r>
              <a:rPr b="1" lang="en-US" sz="2100">
                <a:solidFill>
                  <a:schemeClr val="dk1"/>
                </a:solidFill>
                <a:latin typeface="Candara"/>
                <a:ea typeface="Candara"/>
                <a:cs typeface="Candara"/>
                <a:sym typeface="Candara"/>
              </a:rPr>
              <a:t>IPM </a:t>
            </a:r>
            <a:r>
              <a:rPr lang="en-US" sz="2100">
                <a:solidFill>
                  <a:schemeClr val="dk1"/>
                </a:solidFill>
                <a:latin typeface="Candara"/>
                <a:ea typeface="Candara"/>
                <a:cs typeface="Candara"/>
                <a:sym typeface="Candara"/>
              </a:rPr>
              <a:t>Individu dengan </a:t>
            </a:r>
            <a:r>
              <a:rPr b="1" lang="en-US" sz="2100">
                <a:solidFill>
                  <a:schemeClr val="dk1"/>
                </a:solidFill>
                <a:latin typeface="Candara"/>
                <a:ea typeface="Candara"/>
                <a:cs typeface="Candara"/>
                <a:sym typeface="Candara"/>
              </a:rPr>
              <a:t>Kesulitan Belajar</a:t>
            </a:r>
            <a:endParaRPr sz="1800">
              <a:solidFill>
                <a:schemeClr val="dk1"/>
              </a:solidFill>
              <a:latin typeface="Calibri"/>
              <a:ea typeface="Calibri"/>
              <a:cs typeface="Calibri"/>
              <a:sym typeface="Calibri"/>
            </a:endParaRPr>
          </a:p>
        </p:txBody>
      </p:sp>
      <p:grpSp>
        <p:nvGrpSpPr>
          <p:cNvPr id="397" name="Google Shape;397;p11"/>
          <p:cNvGrpSpPr/>
          <p:nvPr/>
        </p:nvGrpSpPr>
        <p:grpSpPr>
          <a:xfrm>
            <a:off x="1522906" y="811311"/>
            <a:ext cx="7621094" cy="3843567"/>
            <a:chOff x="98303" y="484952"/>
            <a:chExt cx="8629361" cy="4605771"/>
          </a:xfrm>
        </p:grpSpPr>
        <p:sp>
          <p:nvSpPr>
            <p:cNvPr id="398" name="Google Shape;398;p11"/>
            <p:cNvSpPr/>
            <p:nvPr/>
          </p:nvSpPr>
          <p:spPr>
            <a:xfrm>
              <a:off x="115191" y="854223"/>
              <a:ext cx="8612473" cy="4236500"/>
            </a:xfrm>
            <a:prstGeom prst="ellipse">
              <a:avLst/>
            </a:prstGeom>
            <a:solidFill>
              <a:srgbClr val="FFF2CC"/>
            </a:solidFill>
            <a:ln cap="flat" cmpd="sng" w="12700">
              <a:solidFill>
                <a:schemeClr val="dk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399" name="Google Shape;399;p11"/>
            <p:cNvSpPr/>
            <p:nvPr/>
          </p:nvSpPr>
          <p:spPr>
            <a:xfrm>
              <a:off x="1198989" y="1977637"/>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00" name="Google Shape;400;p11"/>
            <p:cNvSpPr txBox="1"/>
            <p:nvPr/>
          </p:nvSpPr>
          <p:spPr>
            <a:xfrm>
              <a:off x="1378771" y="2375329"/>
              <a:ext cx="1504336"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highlight>
                    <a:srgbClr val="FF0000"/>
                  </a:highlight>
                  <a:latin typeface="Candara"/>
                  <a:ea typeface="Candara"/>
                  <a:cs typeface="Candara"/>
                  <a:sym typeface="Candara"/>
                </a:rPr>
                <a:t>Vision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Hearing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Kinesthetic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Haptic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Gustatory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Olfactory</a:t>
              </a:r>
              <a:endParaRPr sz="1700">
                <a:solidFill>
                  <a:schemeClr val="dk1"/>
                </a:solidFill>
                <a:latin typeface="Candara"/>
                <a:ea typeface="Candara"/>
                <a:cs typeface="Candara"/>
                <a:sym typeface="Candara"/>
              </a:endParaRPr>
            </a:p>
          </p:txBody>
        </p:sp>
        <p:sp>
          <p:nvSpPr>
            <p:cNvPr id="401" name="Google Shape;401;p11"/>
            <p:cNvSpPr txBox="1"/>
            <p:nvPr/>
          </p:nvSpPr>
          <p:spPr>
            <a:xfrm flipH="1">
              <a:off x="1298702" y="1990505"/>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402" name="Google Shape;402;p11"/>
            <p:cNvSpPr/>
            <p:nvPr/>
          </p:nvSpPr>
          <p:spPr>
            <a:xfrm>
              <a:off x="3110973" y="949856"/>
              <a:ext cx="2595582" cy="3847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ndara"/>
                <a:buNone/>
              </a:pPr>
              <a:r>
                <a:rPr b="1" lang="en-US" sz="1800" cap="none">
                  <a:solidFill>
                    <a:schemeClr val="dk1"/>
                  </a:solidFill>
                  <a:latin typeface="Candara"/>
                  <a:ea typeface="Candara"/>
                  <a:cs typeface="Candara"/>
                  <a:sym typeface="Candara"/>
                </a:rPr>
                <a:t>EXECUTIVE FUNTION</a:t>
              </a:r>
              <a:endParaRPr sz="1800">
                <a:solidFill>
                  <a:schemeClr val="dk1"/>
                </a:solidFill>
                <a:latin typeface="Calibri"/>
                <a:ea typeface="Calibri"/>
                <a:cs typeface="Calibri"/>
                <a:sym typeface="Calibri"/>
              </a:endParaRPr>
            </a:p>
          </p:txBody>
        </p:sp>
        <p:sp>
          <p:nvSpPr>
            <p:cNvPr id="403" name="Google Shape;403;p11"/>
            <p:cNvSpPr txBox="1"/>
            <p:nvPr/>
          </p:nvSpPr>
          <p:spPr>
            <a:xfrm flipH="1">
              <a:off x="98303" y="2875526"/>
              <a:ext cx="105038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Stimulus</a:t>
              </a:r>
              <a:endParaRPr b="1" sz="1700">
                <a:solidFill>
                  <a:schemeClr val="dk1"/>
                </a:solidFill>
                <a:latin typeface="Candara"/>
                <a:ea typeface="Candara"/>
                <a:cs typeface="Candara"/>
                <a:sym typeface="Candara"/>
              </a:endParaRPr>
            </a:p>
          </p:txBody>
        </p:sp>
        <p:sp>
          <p:nvSpPr>
            <p:cNvPr id="404" name="Google Shape;404;p11"/>
            <p:cNvSpPr/>
            <p:nvPr/>
          </p:nvSpPr>
          <p:spPr>
            <a:xfrm>
              <a:off x="3399075" y="1971828"/>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05" name="Google Shape;405;p11"/>
            <p:cNvSpPr/>
            <p:nvPr/>
          </p:nvSpPr>
          <p:spPr>
            <a:xfrm>
              <a:off x="5599160" y="1977636"/>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06" name="Google Shape;406;p11"/>
            <p:cNvSpPr txBox="1"/>
            <p:nvPr/>
          </p:nvSpPr>
          <p:spPr>
            <a:xfrm>
              <a:off x="3579234" y="2375329"/>
              <a:ext cx="1504336" cy="14003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Memory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Classification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Association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Reasoning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Evaluation</a:t>
              </a:r>
              <a:endParaRPr b="1" sz="1700">
                <a:solidFill>
                  <a:schemeClr val="dk1"/>
                </a:solidFill>
                <a:highlight>
                  <a:srgbClr val="FFFF00"/>
                </a:highlight>
                <a:latin typeface="Candara"/>
                <a:ea typeface="Candara"/>
                <a:cs typeface="Candara"/>
                <a:sym typeface="Candara"/>
              </a:endParaRPr>
            </a:p>
          </p:txBody>
        </p:sp>
        <p:sp>
          <p:nvSpPr>
            <p:cNvPr id="407" name="Google Shape;407;p11"/>
            <p:cNvSpPr txBox="1"/>
            <p:nvPr/>
          </p:nvSpPr>
          <p:spPr>
            <a:xfrm flipH="1">
              <a:off x="3455150"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Processing</a:t>
              </a:r>
              <a:endParaRPr b="1" sz="1700">
                <a:solidFill>
                  <a:schemeClr val="dk1"/>
                </a:solidFill>
                <a:latin typeface="Candara"/>
                <a:ea typeface="Candara"/>
                <a:cs typeface="Candara"/>
                <a:sym typeface="Candara"/>
              </a:endParaRPr>
            </a:p>
          </p:txBody>
        </p:sp>
        <p:cxnSp>
          <p:nvCxnSpPr>
            <p:cNvPr id="408" name="Google Shape;408;p11"/>
            <p:cNvCxnSpPr/>
            <p:nvPr/>
          </p:nvCxnSpPr>
          <p:spPr>
            <a:xfrm flipH="1" rot="10800000">
              <a:off x="2208519" y="4604574"/>
              <a:ext cx="4435620" cy="2191"/>
            </a:xfrm>
            <a:prstGeom prst="straightConnector1">
              <a:avLst/>
            </a:prstGeom>
            <a:noFill/>
            <a:ln cap="flat" cmpd="sng" w="38100">
              <a:solidFill>
                <a:schemeClr val="dk1"/>
              </a:solidFill>
              <a:prstDash val="solid"/>
              <a:miter lim="800000"/>
              <a:headEnd len="sm" w="sm" type="none"/>
              <a:tailEnd len="sm" w="sm" type="none"/>
            </a:ln>
          </p:spPr>
        </p:cxnSp>
        <p:cxnSp>
          <p:nvCxnSpPr>
            <p:cNvPr id="409" name="Google Shape;409;p11"/>
            <p:cNvCxnSpPr>
              <a:endCxn id="399" idx="2"/>
            </p:cNvCxnSpPr>
            <p:nvPr/>
          </p:nvCxnSpPr>
          <p:spPr>
            <a:xfrm rot="10800000">
              <a:off x="2228993" y="4261112"/>
              <a:ext cx="0" cy="338400"/>
            </a:xfrm>
            <a:prstGeom prst="straightConnector1">
              <a:avLst/>
            </a:prstGeom>
            <a:noFill/>
            <a:ln cap="flat" cmpd="sng" w="38100">
              <a:solidFill>
                <a:schemeClr val="dk1"/>
              </a:solidFill>
              <a:prstDash val="solid"/>
              <a:miter lim="800000"/>
              <a:headEnd len="sm" w="sm" type="none"/>
              <a:tailEnd len="med" w="med" type="triangle"/>
            </a:ln>
          </p:spPr>
        </p:cxnSp>
        <p:cxnSp>
          <p:nvCxnSpPr>
            <p:cNvPr id="410" name="Google Shape;410;p11"/>
            <p:cNvCxnSpPr>
              <a:endCxn id="405" idx="2"/>
            </p:cNvCxnSpPr>
            <p:nvPr/>
          </p:nvCxnSpPr>
          <p:spPr>
            <a:xfrm rot="10800000">
              <a:off x="6629163" y="4261111"/>
              <a:ext cx="0" cy="356700"/>
            </a:xfrm>
            <a:prstGeom prst="straightConnector1">
              <a:avLst/>
            </a:prstGeom>
            <a:noFill/>
            <a:ln cap="flat" cmpd="sng" w="38100">
              <a:solidFill>
                <a:schemeClr val="dk1"/>
              </a:solidFill>
              <a:prstDash val="solid"/>
              <a:miter lim="800000"/>
              <a:headEnd len="sm" w="sm" type="none"/>
              <a:tailEnd len="med" w="med" type="triangle"/>
            </a:ln>
          </p:spPr>
        </p:cxnSp>
        <p:cxnSp>
          <p:nvCxnSpPr>
            <p:cNvPr id="411" name="Google Shape;411;p11"/>
            <p:cNvCxnSpPr/>
            <p:nvPr/>
          </p:nvCxnSpPr>
          <p:spPr>
            <a:xfrm rot="10800000">
              <a:off x="4396717" y="4255303"/>
              <a:ext cx="0" cy="344198"/>
            </a:xfrm>
            <a:prstGeom prst="straightConnector1">
              <a:avLst/>
            </a:prstGeom>
            <a:noFill/>
            <a:ln cap="flat" cmpd="sng" w="38100">
              <a:solidFill>
                <a:schemeClr val="dk1"/>
              </a:solidFill>
              <a:prstDash val="solid"/>
              <a:miter lim="800000"/>
              <a:headEnd len="sm" w="sm" type="none"/>
              <a:tailEnd len="med" w="med" type="triangle"/>
            </a:ln>
          </p:spPr>
        </p:cxnSp>
        <p:sp>
          <p:nvSpPr>
            <p:cNvPr id="412" name="Google Shape;412;p11"/>
            <p:cNvSpPr txBox="1"/>
            <p:nvPr/>
          </p:nvSpPr>
          <p:spPr>
            <a:xfrm flipH="1">
              <a:off x="5599161"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413" name="Google Shape;413;p11"/>
            <p:cNvSpPr txBox="1"/>
            <p:nvPr/>
          </p:nvSpPr>
          <p:spPr>
            <a:xfrm>
              <a:off x="5698924" y="2355375"/>
              <a:ext cx="1960293"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Speaking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Writing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Motor Response</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Dancing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Running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Social Interactions</a:t>
              </a:r>
              <a:endParaRPr b="1" sz="1700">
                <a:solidFill>
                  <a:schemeClr val="dk1"/>
                </a:solidFill>
                <a:highlight>
                  <a:srgbClr val="FFFF00"/>
                </a:highlight>
                <a:latin typeface="Candara"/>
                <a:ea typeface="Candara"/>
                <a:cs typeface="Candara"/>
                <a:sym typeface="Candara"/>
              </a:endParaRPr>
            </a:p>
          </p:txBody>
        </p:sp>
        <p:cxnSp>
          <p:nvCxnSpPr>
            <p:cNvPr id="414" name="Google Shape;414;p11"/>
            <p:cNvCxnSpPr/>
            <p:nvPr/>
          </p:nvCxnSpPr>
          <p:spPr>
            <a:xfrm>
              <a:off x="1063584" y="3060397"/>
              <a:ext cx="329038" cy="0"/>
            </a:xfrm>
            <a:prstGeom prst="straightConnector1">
              <a:avLst/>
            </a:prstGeom>
            <a:noFill/>
            <a:ln cap="flat" cmpd="sng" w="50800">
              <a:solidFill>
                <a:schemeClr val="dk1"/>
              </a:solidFill>
              <a:prstDash val="solid"/>
              <a:miter lim="800000"/>
              <a:headEnd len="sm" w="sm" type="none"/>
              <a:tailEnd len="med" w="med" type="triangle"/>
            </a:ln>
          </p:spPr>
        </p:cxnSp>
        <p:cxnSp>
          <p:nvCxnSpPr>
            <p:cNvPr id="415" name="Google Shape;415;p11"/>
            <p:cNvCxnSpPr/>
            <p:nvPr/>
          </p:nvCxnSpPr>
          <p:spPr>
            <a:xfrm>
              <a:off x="3222900" y="3060397"/>
              <a:ext cx="356334" cy="0"/>
            </a:xfrm>
            <a:prstGeom prst="straightConnector1">
              <a:avLst/>
            </a:prstGeom>
            <a:noFill/>
            <a:ln cap="flat" cmpd="sng" w="50800">
              <a:solidFill>
                <a:schemeClr val="dk1"/>
              </a:solidFill>
              <a:prstDash val="solid"/>
              <a:miter lim="800000"/>
              <a:headEnd len="sm" w="sm" type="none"/>
              <a:tailEnd len="med" w="med" type="triangle"/>
            </a:ln>
          </p:spPr>
        </p:cxnSp>
        <p:cxnSp>
          <p:nvCxnSpPr>
            <p:cNvPr id="416" name="Google Shape;416;p11"/>
            <p:cNvCxnSpPr>
              <a:stCxn id="417" idx="0"/>
              <a:endCxn id="399" idx="0"/>
            </p:cNvCxnSpPr>
            <p:nvPr/>
          </p:nvCxnSpPr>
          <p:spPr>
            <a:xfrm>
              <a:off x="2228993" y="1358247"/>
              <a:ext cx="0" cy="619500"/>
            </a:xfrm>
            <a:prstGeom prst="straightConnector1">
              <a:avLst/>
            </a:prstGeom>
            <a:noFill/>
            <a:ln cap="flat" cmpd="sng" w="50800">
              <a:solidFill>
                <a:schemeClr val="dk1"/>
              </a:solidFill>
              <a:prstDash val="solid"/>
              <a:miter lim="800000"/>
              <a:headEnd len="sm" w="sm" type="none"/>
              <a:tailEnd len="med" w="med" type="triangle"/>
            </a:ln>
          </p:spPr>
        </p:cxnSp>
        <p:sp>
          <p:nvSpPr>
            <p:cNvPr id="418" name="Google Shape;418;p11"/>
            <p:cNvSpPr/>
            <p:nvPr/>
          </p:nvSpPr>
          <p:spPr>
            <a:xfrm>
              <a:off x="3170245" y="484952"/>
              <a:ext cx="2345514" cy="3883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7E39"/>
                </a:buClr>
                <a:buSzPts val="1900"/>
                <a:buFont typeface="Candara"/>
                <a:buNone/>
              </a:pPr>
              <a:r>
                <a:rPr b="1" lang="en-US" sz="1900" cap="none">
                  <a:solidFill>
                    <a:srgbClr val="007E39"/>
                  </a:solidFill>
                  <a:latin typeface="Candara"/>
                  <a:ea typeface="Candara"/>
                  <a:cs typeface="Candara"/>
                  <a:sym typeface="Candara"/>
                </a:rPr>
                <a:t>Emotional Context</a:t>
              </a:r>
              <a:endParaRPr sz="1800">
                <a:solidFill>
                  <a:schemeClr val="dk1"/>
                </a:solidFill>
                <a:latin typeface="Calibri"/>
                <a:ea typeface="Calibri"/>
                <a:cs typeface="Calibri"/>
                <a:sym typeface="Calibri"/>
              </a:endParaRPr>
            </a:p>
          </p:txBody>
        </p:sp>
        <p:sp>
          <p:nvSpPr>
            <p:cNvPr id="417" name="Google Shape;417;p11"/>
            <p:cNvSpPr txBox="1"/>
            <p:nvPr/>
          </p:nvSpPr>
          <p:spPr>
            <a:xfrm flipH="1">
              <a:off x="1669002" y="1358247"/>
              <a:ext cx="111998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Attention</a:t>
              </a:r>
              <a:endParaRPr b="1" sz="1700">
                <a:solidFill>
                  <a:schemeClr val="dk1"/>
                </a:solidFill>
                <a:latin typeface="Candara"/>
                <a:ea typeface="Candara"/>
                <a:cs typeface="Candara"/>
                <a:sym typeface="Candara"/>
              </a:endParaRPr>
            </a:p>
          </p:txBody>
        </p:sp>
        <p:cxnSp>
          <p:nvCxnSpPr>
            <p:cNvPr id="419" name="Google Shape;419;p11"/>
            <p:cNvCxnSpPr>
              <a:stCxn id="420" idx="0"/>
              <a:endCxn id="404" idx="0"/>
            </p:cNvCxnSpPr>
            <p:nvPr/>
          </p:nvCxnSpPr>
          <p:spPr>
            <a:xfrm flipH="1">
              <a:off x="4429034" y="1358247"/>
              <a:ext cx="12900" cy="613500"/>
            </a:xfrm>
            <a:prstGeom prst="straightConnector1">
              <a:avLst/>
            </a:prstGeom>
            <a:noFill/>
            <a:ln cap="flat" cmpd="sng" w="50800">
              <a:solidFill>
                <a:schemeClr val="dk1"/>
              </a:solidFill>
              <a:prstDash val="solid"/>
              <a:miter lim="800000"/>
              <a:headEnd len="sm" w="sm" type="none"/>
              <a:tailEnd len="med" w="med" type="triangle"/>
            </a:ln>
          </p:spPr>
        </p:cxnSp>
        <p:sp>
          <p:nvSpPr>
            <p:cNvPr id="420" name="Google Shape;420;p11"/>
            <p:cNvSpPr txBox="1"/>
            <p:nvPr/>
          </p:nvSpPr>
          <p:spPr>
            <a:xfrm flipH="1">
              <a:off x="3843786" y="1358247"/>
              <a:ext cx="1196295"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Thinking</a:t>
              </a:r>
              <a:endParaRPr b="1" sz="1700">
                <a:solidFill>
                  <a:schemeClr val="dk1"/>
                </a:solidFill>
                <a:latin typeface="Candara"/>
                <a:ea typeface="Candara"/>
                <a:cs typeface="Candara"/>
                <a:sym typeface="Candara"/>
              </a:endParaRPr>
            </a:p>
          </p:txBody>
        </p:sp>
        <p:cxnSp>
          <p:nvCxnSpPr>
            <p:cNvPr id="421" name="Google Shape;421;p11"/>
            <p:cNvCxnSpPr>
              <a:stCxn id="422" idx="0"/>
              <a:endCxn id="405" idx="0"/>
            </p:cNvCxnSpPr>
            <p:nvPr/>
          </p:nvCxnSpPr>
          <p:spPr>
            <a:xfrm flipH="1">
              <a:off x="6629150" y="1358247"/>
              <a:ext cx="4800" cy="619500"/>
            </a:xfrm>
            <a:prstGeom prst="straightConnector1">
              <a:avLst/>
            </a:prstGeom>
            <a:noFill/>
            <a:ln cap="flat" cmpd="sng" w="50800">
              <a:solidFill>
                <a:schemeClr val="dk1"/>
              </a:solidFill>
              <a:prstDash val="solid"/>
              <a:miter lim="800000"/>
              <a:headEnd len="sm" w="sm" type="none"/>
              <a:tailEnd len="med" w="med" type="triangle"/>
            </a:ln>
          </p:spPr>
        </p:cxnSp>
        <p:sp>
          <p:nvSpPr>
            <p:cNvPr id="422" name="Google Shape;422;p11"/>
            <p:cNvSpPr txBox="1"/>
            <p:nvPr/>
          </p:nvSpPr>
          <p:spPr>
            <a:xfrm flipH="1">
              <a:off x="6036034" y="1358247"/>
              <a:ext cx="119583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Response</a:t>
              </a:r>
              <a:endParaRPr b="1" sz="1700">
                <a:solidFill>
                  <a:schemeClr val="dk1"/>
                </a:solidFill>
                <a:latin typeface="Candara"/>
                <a:ea typeface="Candara"/>
                <a:cs typeface="Candara"/>
                <a:sym typeface="Candara"/>
              </a:endParaRPr>
            </a:p>
          </p:txBody>
        </p:sp>
        <p:cxnSp>
          <p:nvCxnSpPr>
            <p:cNvPr id="423" name="Google Shape;423;p11"/>
            <p:cNvCxnSpPr/>
            <p:nvPr/>
          </p:nvCxnSpPr>
          <p:spPr>
            <a:xfrm>
              <a:off x="5425146" y="3060397"/>
              <a:ext cx="356334" cy="0"/>
            </a:xfrm>
            <a:prstGeom prst="straightConnector1">
              <a:avLst/>
            </a:prstGeom>
            <a:noFill/>
            <a:ln cap="flat" cmpd="sng" w="50800">
              <a:solidFill>
                <a:schemeClr val="dk1"/>
              </a:solidFill>
              <a:prstDash val="solid"/>
              <a:miter lim="800000"/>
              <a:headEnd len="sm" w="sm" type="none"/>
              <a:tailEnd len="med" w="med" type="triangle"/>
            </a:ln>
          </p:spPr>
        </p:cxnSp>
      </p:grpSp>
      <p:sp>
        <p:nvSpPr>
          <p:cNvPr id="424" name="Google Shape;424;p11"/>
          <p:cNvSpPr/>
          <p:nvPr/>
        </p:nvSpPr>
        <p:spPr>
          <a:xfrm>
            <a:off x="30328" y="0"/>
            <a:ext cx="126913" cy="5744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grpSp>
        <p:nvGrpSpPr>
          <p:cNvPr id="425" name="Google Shape;425;p11"/>
          <p:cNvGrpSpPr/>
          <p:nvPr/>
        </p:nvGrpSpPr>
        <p:grpSpPr>
          <a:xfrm>
            <a:off x="7792677" y="3956729"/>
            <a:ext cx="1283020" cy="1131194"/>
            <a:chOff x="7804400" y="3933283"/>
            <a:chExt cx="1283020" cy="1131194"/>
          </a:xfrm>
        </p:grpSpPr>
        <p:sp>
          <p:nvSpPr>
            <p:cNvPr id="426" name="Google Shape;426;p11"/>
            <p:cNvSpPr txBox="1"/>
            <p:nvPr/>
          </p:nvSpPr>
          <p:spPr>
            <a:xfrm flipH="1">
              <a:off x="7804400" y="3933283"/>
              <a:ext cx="10914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key         </a:t>
              </a:r>
              <a:endParaRPr sz="1400">
                <a:solidFill>
                  <a:schemeClr val="dk1"/>
                </a:solidFill>
                <a:latin typeface="Candara"/>
                <a:ea typeface="Candara"/>
                <a:cs typeface="Candara"/>
                <a:sym typeface="Candara"/>
              </a:endParaRPr>
            </a:p>
          </p:txBody>
        </p:sp>
        <p:sp>
          <p:nvSpPr>
            <p:cNvPr id="427" name="Google Shape;427;p11"/>
            <p:cNvSpPr/>
            <p:nvPr/>
          </p:nvSpPr>
          <p:spPr>
            <a:xfrm>
              <a:off x="7913078" y="4314216"/>
              <a:ext cx="1174342" cy="338553"/>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400"/>
                <a:buFont typeface="Candara"/>
                <a:buNone/>
              </a:pPr>
              <a:r>
                <a:rPr lang="en-US" sz="1400">
                  <a:solidFill>
                    <a:schemeClr val="lt1"/>
                  </a:solidFill>
                  <a:latin typeface="Candara"/>
                  <a:ea typeface="Candara"/>
                  <a:cs typeface="Candara"/>
                  <a:sym typeface="Candara"/>
                </a:rPr>
                <a:t>Primary</a:t>
              </a:r>
              <a:endParaRPr sz="1400">
                <a:solidFill>
                  <a:schemeClr val="lt1"/>
                </a:solidFill>
                <a:latin typeface="Candara"/>
                <a:ea typeface="Candara"/>
                <a:cs typeface="Candara"/>
                <a:sym typeface="Candara"/>
              </a:endParaRPr>
            </a:p>
          </p:txBody>
        </p:sp>
        <p:sp>
          <p:nvSpPr>
            <p:cNvPr id="428" name="Google Shape;428;p11"/>
            <p:cNvSpPr/>
            <p:nvPr/>
          </p:nvSpPr>
          <p:spPr>
            <a:xfrm>
              <a:off x="7913077" y="4725924"/>
              <a:ext cx="1174343" cy="33855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Associated</a:t>
              </a:r>
              <a:endParaRPr sz="1400">
                <a:solidFill>
                  <a:schemeClr val="dk1"/>
                </a:solidFill>
                <a:latin typeface="Candara"/>
                <a:ea typeface="Candara"/>
                <a:cs typeface="Candara"/>
                <a:sym typeface="Candara"/>
              </a:endParaRPr>
            </a:p>
          </p:txBody>
        </p:sp>
        <p:cxnSp>
          <p:nvCxnSpPr>
            <p:cNvPr id="429" name="Google Shape;429;p11"/>
            <p:cNvCxnSpPr/>
            <p:nvPr/>
          </p:nvCxnSpPr>
          <p:spPr>
            <a:xfrm>
              <a:off x="7889631" y="4179232"/>
              <a:ext cx="1174343" cy="0"/>
            </a:xfrm>
            <a:prstGeom prst="straightConnector1">
              <a:avLst/>
            </a:prstGeom>
            <a:noFill/>
            <a:ln cap="flat" cmpd="sng" w="12700">
              <a:solidFill>
                <a:schemeClr val="dk1"/>
              </a:solidFill>
              <a:prstDash val="solid"/>
              <a:miter lim="800000"/>
              <a:headEnd len="sm" w="sm" type="none"/>
              <a:tailEnd len="sm" w="sm" type="none"/>
            </a:ln>
          </p:spPr>
        </p:cxnSp>
      </p:grpSp>
      <p:sp>
        <p:nvSpPr>
          <p:cNvPr id="430" name="Google Shape;430;p11"/>
          <p:cNvSpPr/>
          <p:nvPr/>
        </p:nvSpPr>
        <p:spPr>
          <a:xfrm rot="-5400000">
            <a:off x="149763" y="337331"/>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31" name="Google Shape;431;p11"/>
          <p:cNvSpPr txBox="1"/>
          <p:nvPr/>
        </p:nvSpPr>
        <p:spPr>
          <a:xfrm>
            <a:off x="2793" y="4891757"/>
            <a:ext cx="194881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ndara"/>
              <a:buNone/>
            </a:pPr>
            <a:r>
              <a:rPr lang="en-US" sz="1000">
                <a:solidFill>
                  <a:schemeClr val="dk1"/>
                </a:solidFill>
                <a:latin typeface="Candara"/>
                <a:ea typeface="Candara"/>
                <a:cs typeface="Candara"/>
                <a:sym typeface="Candara"/>
              </a:rPr>
              <a:t>©Cengage Learning</a:t>
            </a: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435" name="Shape 435"/>
        <p:cNvGrpSpPr/>
        <p:nvPr/>
      </p:nvGrpSpPr>
      <p:grpSpPr>
        <a:xfrm>
          <a:off x="0" y="0"/>
          <a:ext cx="0" cy="0"/>
          <a:chOff x="0" y="0"/>
          <a:chExt cx="0" cy="0"/>
        </a:xfrm>
      </p:grpSpPr>
      <p:sp>
        <p:nvSpPr>
          <p:cNvPr id="436" name="Google Shape;436;p12"/>
          <p:cNvSpPr/>
          <p:nvPr/>
        </p:nvSpPr>
        <p:spPr>
          <a:xfrm>
            <a:off x="205157" y="1334318"/>
            <a:ext cx="8396113" cy="1413116"/>
          </a:xfrm>
          <a:prstGeom prst="rect">
            <a:avLst/>
          </a:prstGeom>
          <a:solidFill>
            <a:schemeClr val="lt1"/>
          </a:solidFill>
          <a:ln cap="flat" cmpd="sng" w="28575">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285750" lvl="0" marL="376237" marR="0" rtl="0" algn="l">
              <a:spcBef>
                <a:spcPts val="0"/>
              </a:spcBef>
              <a:spcAft>
                <a:spcPts val="0"/>
              </a:spcAft>
              <a:buClr>
                <a:schemeClr val="dk1"/>
              </a:buClr>
              <a:buSzPts val="1500"/>
              <a:buFont typeface="Noto Sans"/>
              <a:buChar char="❑"/>
            </a:pPr>
            <a:r>
              <a:rPr lang="en-US" sz="1500">
                <a:solidFill>
                  <a:schemeClr val="dk1"/>
                </a:solidFill>
                <a:latin typeface="Candara"/>
                <a:ea typeface="Candara"/>
                <a:cs typeface="Candara"/>
                <a:sym typeface="Candara"/>
              </a:rPr>
              <a:t>Ketidakmampuan belajar yang tidak dapat dijelaskan oleh faktor intelektual, sensorik, atau kesehatan;</a:t>
            </a:r>
            <a:endParaRPr sz="1800">
              <a:solidFill>
                <a:schemeClr val="dk1"/>
              </a:solidFill>
              <a:latin typeface="Calibri"/>
              <a:ea typeface="Calibri"/>
              <a:cs typeface="Calibri"/>
              <a:sym typeface="Calibri"/>
            </a:endParaRPr>
          </a:p>
          <a:p>
            <a:pPr indent="-285750" lvl="0" marL="376237" marR="0" rtl="0" algn="l">
              <a:spcBef>
                <a:spcPts val="0"/>
              </a:spcBef>
              <a:spcAft>
                <a:spcPts val="0"/>
              </a:spcAft>
              <a:buClr>
                <a:schemeClr val="dk1"/>
              </a:buClr>
              <a:buSzPts val="1500"/>
              <a:buFont typeface="Noto Sans"/>
              <a:buChar char="❑"/>
            </a:pPr>
            <a:r>
              <a:rPr lang="en-US" sz="1500">
                <a:solidFill>
                  <a:schemeClr val="dk1"/>
                </a:solidFill>
                <a:latin typeface="Candara"/>
                <a:ea typeface="Candara"/>
                <a:cs typeface="Candara"/>
                <a:sym typeface="Candara"/>
              </a:rPr>
              <a:t>Ketidakmampuan untuk membangun atau mempertahankan hubungan interpersonal.</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500"/>
              <a:buFont typeface="Calibri"/>
              <a:buNone/>
            </a:pPr>
            <a:r>
              <a:t/>
            </a:r>
            <a:endParaRPr b="1" sz="1500">
              <a:solidFill>
                <a:schemeClr val="dk1"/>
              </a:solidFill>
              <a:latin typeface="Candara"/>
              <a:ea typeface="Candara"/>
              <a:cs typeface="Candara"/>
              <a:sym typeface="Candara"/>
            </a:endParaRPr>
          </a:p>
          <a:p>
            <a:pPr indent="0" lvl="0" marL="0" marR="0" rtl="0" algn="l">
              <a:spcBef>
                <a:spcPts val="0"/>
              </a:spcBef>
              <a:spcAft>
                <a:spcPts val="0"/>
              </a:spcAft>
              <a:buClr>
                <a:schemeClr val="dk1"/>
              </a:buClr>
              <a:buSzPts val="1500"/>
              <a:buFont typeface="Candara"/>
              <a:buNone/>
            </a:pPr>
            <a:r>
              <a:rPr b="1" lang="en-US" sz="1500">
                <a:solidFill>
                  <a:schemeClr val="dk1"/>
                </a:solidFill>
                <a:latin typeface="Candara"/>
                <a:ea typeface="Candara"/>
                <a:cs typeface="Candara"/>
                <a:sym typeface="Candara"/>
              </a:rPr>
              <a:t>Jenis: </a:t>
            </a:r>
            <a:r>
              <a:rPr i="1" lang="en-US" sz="1500">
                <a:solidFill>
                  <a:schemeClr val="dk1"/>
                </a:solidFill>
                <a:latin typeface="Candara"/>
                <a:ea typeface="Candara"/>
                <a:cs typeface="Candara"/>
                <a:sym typeface="Candara"/>
              </a:rPr>
              <a:t>Externalizing dan Internalizing</a:t>
            </a:r>
            <a:endParaRPr b="1" sz="1500">
              <a:solidFill>
                <a:schemeClr val="dk1"/>
              </a:solidFill>
              <a:latin typeface="Candara"/>
              <a:ea typeface="Candara"/>
              <a:cs typeface="Candara"/>
              <a:sym typeface="Candara"/>
            </a:endParaRPr>
          </a:p>
        </p:txBody>
      </p:sp>
      <p:sp>
        <p:nvSpPr>
          <p:cNvPr id="437" name="Google Shape;437;p12"/>
          <p:cNvSpPr/>
          <p:nvPr/>
        </p:nvSpPr>
        <p:spPr>
          <a:xfrm>
            <a:off x="205157" y="2957689"/>
            <a:ext cx="5963357" cy="1631778"/>
          </a:xfrm>
          <a:prstGeom prst="roundRect">
            <a:avLst>
              <a:gd fmla="val 3930" name="adj"/>
            </a:avLst>
          </a:prstGeom>
          <a:solidFill>
            <a:schemeClr val="lt1"/>
          </a:solidFill>
          <a:ln cap="flat" cmpd="sng" w="28575">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195263" lvl="0" marL="285750" marR="0" rtl="0" algn="l">
              <a:spcBef>
                <a:spcPts val="0"/>
              </a:spcBef>
              <a:spcAft>
                <a:spcPts val="0"/>
              </a:spcAft>
              <a:buClr>
                <a:schemeClr val="dk1"/>
              </a:buClr>
              <a:buSzPts val="1500"/>
              <a:buFont typeface="Noto Sans"/>
              <a:buChar char="⮚"/>
            </a:pPr>
            <a:r>
              <a:rPr b="1" i="1" lang="en-US" sz="1500">
                <a:solidFill>
                  <a:schemeClr val="dk1"/>
                </a:solidFill>
                <a:latin typeface="Candara"/>
                <a:ea typeface="Candara"/>
                <a:cs typeface="Candara"/>
                <a:sym typeface="Candara"/>
              </a:rPr>
              <a:t>Externalizing behavior</a:t>
            </a:r>
            <a:r>
              <a:rPr lang="en-US" sz="1500">
                <a:solidFill>
                  <a:schemeClr val="dk1"/>
                </a:solidFill>
                <a:latin typeface="Candara"/>
                <a:ea typeface="Candara"/>
                <a:cs typeface="Candara"/>
                <a:sym typeface="Candara"/>
              </a:rPr>
              <a:t>: tingkah laku yang melibatkan sikap melawan atau menentang orang lain</a:t>
            </a:r>
            <a:endParaRPr sz="1800">
              <a:solidFill>
                <a:schemeClr val="dk1"/>
              </a:solidFill>
              <a:latin typeface="Calibri"/>
              <a:ea typeface="Calibri"/>
              <a:cs typeface="Calibri"/>
              <a:sym typeface="Calibri"/>
            </a:endParaRPr>
          </a:p>
          <a:p>
            <a:pPr indent="-195263" lvl="0" marL="285750" marR="0" rtl="0" algn="l">
              <a:spcBef>
                <a:spcPts val="0"/>
              </a:spcBef>
              <a:spcAft>
                <a:spcPts val="0"/>
              </a:spcAft>
              <a:buClr>
                <a:schemeClr val="dk1"/>
              </a:buClr>
              <a:buSzPts val="1500"/>
              <a:buFont typeface="Noto Sans"/>
              <a:buChar char="⮚"/>
            </a:pPr>
            <a:r>
              <a:rPr b="1" i="1" lang="en-US" sz="1500">
                <a:solidFill>
                  <a:schemeClr val="dk1"/>
                </a:solidFill>
                <a:latin typeface="Candara"/>
                <a:ea typeface="Candara"/>
                <a:cs typeface="Candara"/>
                <a:sym typeface="Candara"/>
              </a:rPr>
              <a:t>Internalizing behavior</a:t>
            </a:r>
            <a:r>
              <a:rPr lang="en-US" sz="1500">
                <a:solidFill>
                  <a:schemeClr val="dk1"/>
                </a:solidFill>
                <a:latin typeface="Candara"/>
                <a:ea typeface="Candara"/>
                <a:cs typeface="Candara"/>
                <a:sym typeface="Candara"/>
              </a:rPr>
              <a:t>: perilaku yang melibatkan konflik mental atau emosional, seperti depresi dan kecemasan.</a:t>
            </a:r>
            <a:endParaRPr sz="1800">
              <a:solidFill>
                <a:schemeClr val="dk1"/>
              </a:solidFill>
              <a:latin typeface="Calibri"/>
              <a:ea typeface="Calibri"/>
              <a:cs typeface="Calibri"/>
              <a:sym typeface="Calibri"/>
            </a:endParaRPr>
          </a:p>
          <a:p>
            <a:pPr indent="0" lvl="0" marL="0" marR="0" rtl="0" algn="r">
              <a:spcBef>
                <a:spcPts val="0"/>
              </a:spcBef>
              <a:spcAft>
                <a:spcPts val="0"/>
              </a:spcAft>
              <a:buClr>
                <a:schemeClr val="dk1"/>
              </a:buClr>
              <a:buSzPts val="1500"/>
              <a:buFont typeface="Calibri"/>
              <a:buNone/>
            </a:pPr>
            <a:r>
              <a:t/>
            </a:r>
            <a:endParaRPr i="1" sz="1500">
              <a:solidFill>
                <a:schemeClr val="dk1"/>
              </a:solidFill>
              <a:latin typeface="Candara"/>
              <a:ea typeface="Candara"/>
              <a:cs typeface="Candara"/>
              <a:sym typeface="Candara"/>
            </a:endParaRPr>
          </a:p>
          <a:p>
            <a:pPr indent="0" lvl="0" marL="0" marR="0" rtl="0" algn="r">
              <a:spcBef>
                <a:spcPts val="0"/>
              </a:spcBef>
              <a:spcAft>
                <a:spcPts val="0"/>
              </a:spcAft>
              <a:buClr>
                <a:schemeClr val="dk1"/>
              </a:buClr>
              <a:buSzPts val="1050"/>
              <a:buFont typeface="Candara"/>
              <a:buNone/>
            </a:pPr>
            <a:r>
              <a:rPr lang="en-US" sz="1050">
                <a:solidFill>
                  <a:schemeClr val="dk1"/>
                </a:solidFill>
                <a:latin typeface="Candara"/>
                <a:ea typeface="Candara"/>
                <a:cs typeface="Candara"/>
                <a:sym typeface="Candara"/>
              </a:rPr>
              <a:t>(Mangunsong, 2011)</a:t>
            </a:r>
            <a:endParaRPr sz="1200">
              <a:solidFill>
                <a:schemeClr val="dk1"/>
              </a:solidFill>
              <a:latin typeface="Candara"/>
              <a:ea typeface="Candara"/>
              <a:cs typeface="Candara"/>
              <a:sym typeface="Candara"/>
            </a:endParaRPr>
          </a:p>
        </p:txBody>
      </p:sp>
      <p:sp>
        <p:nvSpPr>
          <p:cNvPr id="438" name="Google Shape;438;p12"/>
          <p:cNvSpPr txBox="1"/>
          <p:nvPr>
            <p:ph idx="4294967295" type="title"/>
          </p:nvPr>
        </p:nvSpPr>
        <p:spPr>
          <a:xfrm>
            <a:off x="360775" y="703356"/>
            <a:ext cx="8166100" cy="59372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ndara"/>
              <a:buNone/>
            </a:pPr>
            <a:r>
              <a:rPr b="1" lang="en-US">
                <a:latin typeface="Candara"/>
                <a:ea typeface="Candara"/>
                <a:cs typeface="Candara"/>
                <a:sym typeface="Candara"/>
              </a:rPr>
              <a:t>Gangguan Emosi dan Tingkah Laku (Tuna Laras)</a:t>
            </a:r>
            <a:endParaRPr/>
          </a:p>
        </p:txBody>
      </p:sp>
      <p:sp>
        <p:nvSpPr>
          <p:cNvPr id="439" name="Google Shape;439;p12"/>
          <p:cNvSpPr txBox="1"/>
          <p:nvPr>
            <p:ph idx="4294967295" type="sldNum"/>
          </p:nvPr>
        </p:nvSpPr>
        <p:spPr>
          <a:xfrm>
            <a:off x="8686800" y="4300538"/>
            <a:ext cx="457200" cy="3905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888888"/>
              </a:buClr>
              <a:buSzPts val="900"/>
              <a:buFont typeface="Calibri"/>
              <a:buNone/>
            </a:pPr>
            <a:fld id="{00000000-1234-1234-1234-123412341234}" type="slidenum">
              <a:rPr lang="en-US"/>
              <a:t>‹#›</a:t>
            </a:fld>
            <a:endParaRPr/>
          </a:p>
        </p:txBody>
      </p:sp>
      <p:pic>
        <p:nvPicPr>
          <p:cNvPr id="440" name="Google Shape;440;p12"/>
          <p:cNvPicPr preferRelativeResize="0"/>
          <p:nvPr/>
        </p:nvPicPr>
        <p:blipFill rotWithShape="1">
          <a:blip r:embed="rId3">
            <a:alphaModFix/>
          </a:blip>
          <a:srcRect b="0" l="0" r="0" t="0"/>
          <a:stretch/>
        </p:blipFill>
        <p:spPr>
          <a:xfrm>
            <a:off x="6050844" y="2571750"/>
            <a:ext cx="3695506" cy="2774950"/>
          </a:xfrm>
          <a:prstGeom prst="rect">
            <a:avLst/>
          </a:prstGeom>
          <a:noFill/>
          <a:ln>
            <a:noFill/>
          </a:ln>
        </p:spPr>
      </p:pic>
      <p:sp>
        <p:nvSpPr>
          <p:cNvPr id="441" name="Google Shape;441;p12"/>
          <p:cNvSpPr/>
          <p:nvPr/>
        </p:nvSpPr>
        <p:spPr>
          <a:xfrm>
            <a:off x="30330" y="0"/>
            <a:ext cx="123320" cy="72769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42" name="Google Shape;442;p12"/>
          <p:cNvSpPr/>
          <p:nvPr/>
        </p:nvSpPr>
        <p:spPr>
          <a:xfrm rot="-5400000">
            <a:off x="142884" y="552864"/>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446" name="Shape 446"/>
        <p:cNvGrpSpPr/>
        <p:nvPr/>
      </p:nvGrpSpPr>
      <p:grpSpPr>
        <a:xfrm>
          <a:off x="0" y="0"/>
          <a:ext cx="0" cy="0"/>
          <a:chOff x="0" y="0"/>
          <a:chExt cx="0" cy="0"/>
        </a:xfrm>
      </p:grpSpPr>
      <p:sp>
        <p:nvSpPr>
          <p:cNvPr id="447" name="Google Shape;447;p13"/>
          <p:cNvSpPr txBox="1"/>
          <p:nvPr/>
        </p:nvSpPr>
        <p:spPr>
          <a:xfrm>
            <a:off x="0" y="705424"/>
            <a:ext cx="6575839"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100"/>
              <a:buFont typeface="Candara"/>
              <a:buNone/>
            </a:pPr>
            <a:r>
              <a:rPr b="1" lang="en-US" sz="2100">
                <a:solidFill>
                  <a:schemeClr val="dk1"/>
                </a:solidFill>
                <a:latin typeface="Candara"/>
                <a:ea typeface="Candara"/>
                <a:cs typeface="Candara"/>
                <a:sym typeface="Candara"/>
              </a:rPr>
              <a:t>IPM </a:t>
            </a:r>
            <a:r>
              <a:rPr lang="en-US" sz="2100">
                <a:solidFill>
                  <a:schemeClr val="dk1"/>
                </a:solidFill>
                <a:latin typeface="Candara"/>
                <a:ea typeface="Candara"/>
                <a:cs typeface="Candara"/>
                <a:sym typeface="Candara"/>
              </a:rPr>
              <a:t>Individu dengan </a:t>
            </a:r>
            <a:r>
              <a:rPr b="1" lang="en-US" sz="2100">
                <a:solidFill>
                  <a:schemeClr val="dk1"/>
                </a:solidFill>
                <a:latin typeface="Candara"/>
                <a:ea typeface="Candara"/>
                <a:cs typeface="Candara"/>
                <a:sym typeface="Candara"/>
              </a:rPr>
              <a:t>Gangguan Emosi dan Tingkah Laku</a:t>
            </a:r>
            <a:endParaRPr sz="1800">
              <a:solidFill>
                <a:schemeClr val="dk1"/>
              </a:solidFill>
              <a:latin typeface="Calibri"/>
              <a:ea typeface="Calibri"/>
              <a:cs typeface="Calibri"/>
              <a:sym typeface="Calibri"/>
            </a:endParaRPr>
          </a:p>
        </p:txBody>
      </p:sp>
      <p:grpSp>
        <p:nvGrpSpPr>
          <p:cNvPr id="448" name="Google Shape;448;p13"/>
          <p:cNvGrpSpPr/>
          <p:nvPr/>
        </p:nvGrpSpPr>
        <p:grpSpPr>
          <a:xfrm>
            <a:off x="386863" y="1024314"/>
            <a:ext cx="8397422" cy="3686261"/>
            <a:chOff x="98303" y="484952"/>
            <a:chExt cx="8629361" cy="4605771"/>
          </a:xfrm>
        </p:grpSpPr>
        <p:sp>
          <p:nvSpPr>
            <p:cNvPr id="449" name="Google Shape;449;p13"/>
            <p:cNvSpPr/>
            <p:nvPr/>
          </p:nvSpPr>
          <p:spPr>
            <a:xfrm>
              <a:off x="115191" y="854223"/>
              <a:ext cx="8612473" cy="4236500"/>
            </a:xfrm>
            <a:prstGeom prst="ellipse">
              <a:avLst/>
            </a:prstGeom>
            <a:solidFill>
              <a:srgbClr val="FFF2CC"/>
            </a:solidFill>
            <a:ln cap="flat" cmpd="sng" w="12700">
              <a:solidFill>
                <a:schemeClr val="dk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50" name="Google Shape;450;p13"/>
            <p:cNvSpPr/>
            <p:nvPr/>
          </p:nvSpPr>
          <p:spPr>
            <a:xfrm>
              <a:off x="1198989" y="1977637"/>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51" name="Google Shape;451;p13"/>
            <p:cNvSpPr txBox="1"/>
            <p:nvPr/>
          </p:nvSpPr>
          <p:spPr>
            <a:xfrm>
              <a:off x="1378771" y="2375329"/>
              <a:ext cx="1504336"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Vision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Hearing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Kinesthetic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Haptic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Gustatory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Olfactory</a:t>
              </a:r>
              <a:endParaRPr b="1" sz="1700">
                <a:solidFill>
                  <a:schemeClr val="dk1"/>
                </a:solidFill>
                <a:highlight>
                  <a:srgbClr val="FFFF00"/>
                </a:highlight>
                <a:latin typeface="Candara"/>
                <a:ea typeface="Candara"/>
                <a:cs typeface="Candara"/>
                <a:sym typeface="Candara"/>
              </a:endParaRPr>
            </a:p>
          </p:txBody>
        </p:sp>
        <p:sp>
          <p:nvSpPr>
            <p:cNvPr id="452" name="Google Shape;452;p13"/>
            <p:cNvSpPr txBox="1"/>
            <p:nvPr/>
          </p:nvSpPr>
          <p:spPr>
            <a:xfrm flipH="1">
              <a:off x="1298702" y="1990505"/>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453" name="Google Shape;453;p13"/>
            <p:cNvSpPr/>
            <p:nvPr/>
          </p:nvSpPr>
          <p:spPr>
            <a:xfrm>
              <a:off x="3110973" y="949856"/>
              <a:ext cx="2595582" cy="3847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ndara"/>
                <a:buNone/>
              </a:pPr>
              <a:r>
                <a:rPr b="1" lang="en-US" sz="1800" cap="none">
                  <a:solidFill>
                    <a:schemeClr val="dk1"/>
                  </a:solidFill>
                  <a:latin typeface="Candara"/>
                  <a:ea typeface="Candara"/>
                  <a:cs typeface="Candara"/>
                  <a:sym typeface="Candara"/>
                </a:rPr>
                <a:t>EXECUTIVE FUNTION</a:t>
              </a:r>
              <a:endParaRPr sz="1800">
                <a:solidFill>
                  <a:schemeClr val="dk1"/>
                </a:solidFill>
                <a:latin typeface="Calibri"/>
                <a:ea typeface="Calibri"/>
                <a:cs typeface="Calibri"/>
                <a:sym typeface="Calibri"/>
              </a:endParaRPr>
            </a:p>
          </p:txBody>
        </p:sp>
        <p:sp>
          <p:nvSpPr>
            <p:cNvPr id="454" name="Google Shape;454;p13"/>
            <p:cNvSpPr txBox="1"/>
            <p:nvPr/>
          </p:nvSpPr>
          <p:spPr>
            <a:xfrm flipH="1">
              <a:off x="98303" y="2875526"/>
              <a:ext cx="105038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Stimulus</a:t>
              </a:r>
              <a:endParaRPr b="1" sz="1700">
                <a:solidFill>
                  <a:schemeClr val="dk1"/>
                </a:solidFill>
                <a:latin typeface="Candara"/>
                <a:ea typeface="Candara"/>
                <a:cs typeface="Candara"/>
                <a:sym typeface="Candara"/>
              </a:endParaRPr>
            </a:p>
          </p:txBody>
        </p:sp>
        <p:sp>
          <p:nvSpPr>
            <p:cNvPr id="455" name="Google Shape;455;p13"/>
            <p:cNvSpPr/>
            <p:nvPr/>
          </p:nvSpPr>
          <p:spPr>
            <a:xfrm>
              <a:off x="3399075" y="1971828"/>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56" name="Google Shape;456;p13"/>
            <p:cNvSpPr/>
            <p:nvPr/>
          </p:nvSpPr>
          <p:spPr>
            <a:xfrm>
              <a:off x="5599160" y="1977636"/>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57" name="Google Shape;457;p13"/>
            <p:cNvSpPr txBox="1"/>
            <p:nvPr/>
          </p:nvSpPr>
          <p:spPr>
            <a:xfrm>
              <a:off x="3579234" y="2375329"/>
              <a:ext cx="1504336" cy="14003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Memory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Classification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Association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Reasoning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Evaluation</a:t>
              </a:r>
              <a:endParaRPr b="1" sz="1700">
                <a:solidFill>
                  <a:schemeClr val="dk1"/>
                </a:solidFill>
                <a:highlight>
                  <a:srgbClr val="FFFF00"/>
                </a:highlight>
                <a:latin typeface="Candara"/>
                <a:ea typeface="Candara"/>
                <a:cs typeface="Candara"/>
                <a:sym typeface="Candara"/>
              </a:endParaRPr>
            </a:p>
          </p:txBody>
        </p:sp>
        <p:sp>
          <p:nvSpPr>
            <p:cNvPr id="458" name="Google Shape;458;p13"/>
            <p:cNvSpPr txBox="1"/>
            <p:nvPr/>
          </p:nvSpPr>
          <p:spPr>
            <a:xfrm flipH="1">
              <a:off x="3455150"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Processing</a:t>
              </a:r>
              <a:endParaRPr b="1" sz="1700">
                <a:solidFill>
                  <a:schemeClr val="dk1"/>
                </a:solidFill>
                <a:latin typeface="Candara"/>
                <a:ea typeface="Candara"/>
                <a:cs typeface="Candara"/>
                <a:sym typeface="Candara"/>
              </a:endParaRPr>
            </a:p>
          </p:txBody>
        </p:sp>
        <p:cxnSp>
          <p:nvCxnSpPr>
            <p:cNvPr id="459" name="Google Shape;459;p13"/>
            <p:cNvCxnSpPr/>
            <p:nvPr/>
          </p:nvCxnSpPr>
          <p:spPr>
            <a:xfrm flipH="1" rot="10800000">
              <a:off x="2208519" y="4604574"/>
              <a:ext cx="4435620" cy="2191"/>
            </a:xfrm>
            <a:prstGeom prst="straightConnector1">
              <a:avLst/>
            </a:prstGeom>
            <a:noFill/>
            <a:ln cap="flat" cmpd="sng" w="38100">
              <a:solidFill>
                <a:schemeClr val="dk1"/>
              </a:solidFill>
              <a:prstDash val="solid"/>
              <a:miter lim="800000"/>
              <a:headEnd len="sm" w="sm" type="none"/>
              <a:tailEnd len="sm" w="sm" type="none"/>
            </a:ln>
          </p:spPr>
        </p:cxnSp>
        <p:cxnSp>
          <p:nvCxnSpPr>
            <p:cNvPr id="460" name="Google Shape;460;p13"/>
            <p:cNvCxnSpPr>
              <a:endCxn id="450" idx="2"/>
            </p:cNvCxnSpPr>
            <p:nvPr/>
          </p:nvCxnSpPr>
          <p:spPr>
            <a:xfrm rot="10800000">
              <a:off x="2228993" y="4261112"/>
              <a:ext cx="0" cy="338400"/>
            </a:xfrm>
            <a:prstGeom prst="straightConnector1">
              <a:avLst/>
            </a:prstGeom>
            <a:noFill/>
            <a:ln cap="flat" cmpd="sng" w="38100">
              <a:solidFill>
                <a:schemeClr val="dk1"/>
              </a:solidFill>
              <a:prstDash val="solid"/>
              <a:miter lim="800000"/>
              <a:headEnd len="sm" w="sm" type="none"/>
              <a:tailEnd len="med" w="med" type="triangle"/>
            </a:ln>
          </p:spPr>
        </p:cxnSp>
        <p:cxnSp>
          <p:nvCxnSpPr>
            <p:cNvPr id="461" name="Google Shape;461;p13"/>
            <p:cNvCxnSpPr>
              <a:endCxn id="456" idx="2"/>
            </p:cNvCxnSpPr>
            <p:nvPr/>
          </p:nvCxnSpPr>
          <p:spPr>
            <a:xfrm rot="10800000">
              <a:off x="6629163" y="4261111"/>
              <a:ext cx="0" cy="356700"/>
            </a:xfrm>
            <a:prstGeom prst="straightConnector1">
              <a:avLst/>
            </a:prstGeom>
            <a:noFill/>
            <a:ln cap="flat" cmpd="sng" w="38100">
              <a:solidFill>
                <a:schemeClr val="dk1"/>
              </a:solidFill>
              <a:prstDash val="solid"/>
              <a:miter lim="800000"/>
              <a:headEnd len="sm" w="sm" type="none"/>
              <a:tailEnd len="med" w="med" type="triangle"/>
            </a:ln>
          </p:spPr>
        </p:cxnSp>
        <p:cxnSp>
          <p:nvCxnSpPr>
            <p:cNvPr id="462" name="Google Shape;462;p13"/>
            <p:cNvCxnSpPr/>
            <p:nvPr/>
          </p:nvCxnSpPr>
          <p:spPr>
            <a:xfrm rot="10800000">
              <a:off x="4396717" y="4255303"/>
              <a:ext cx="0" cy="344198"/>
            </a:xfrm>
            <a:prstGeom prst="straightConnector1">
              <a:avLst/>
            </a:prstGeom>
            <a:noFill/>
            <a:ln cap="flat" cmpd="sng" w="38100">
              <a:solidFill>
                <a:schemeClr val="dk1"/>
              </a:solidFill>
              <a:prstDash val="solid"/>
              <a:miter lim="800000"/>
              <a:headEnd len="sm" w="sm" type="none"/>
              <a:tailEnd len="med" w="med" type="triangle"/>
            </a:ln>
          </p:spPr>
        </p:cxnSp>
        <p:sp>
          <p:nvSpPr>
            <p:cNvPr id="463" name="Google Shape;463;p13"/>
            <p:cNvSpPr txBox="1"/>
            <p:nvPr/>
          </p:nvSpPr>
          <p:spPr>
            <a:xfrm flipH="1">
              <a:off x="5599161"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464" name="Google Shape;464;p13"/>
            <p:cNvSpPr txBox="1"/>
            <p:nvPr/>
          </p:nvSpPr>
          <p:spPr>
            <a:xfrm>
              <a:off x="5698924" y="2355375"/>
              <a:ext cx="1960293"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Speaking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Writing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Motor Response</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Dancing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Running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Social Interactions</a:t>
              </a:r>
              <a:endParaRPr b="1" sz="1700">
                <a:solidFill>
                  <a:schemeClr val="dk1"/>
                </a:solidFill>
                <a:highlight>
                  <a:srgbClr val="FFFF00"/>
                </a:highlight>
                <a:latin typeface="Candara"/>
                <a:ea typeface="Candara"/>
                <a:cs typeface="Candara"/>
                <a:sym typeface="Candara"/>
              </a:endParaRPr>
            </a:p>
          </p:txBody>
        </p:sp>
        <p:cxnSp>
          <p:nvCxnSpPr>
            <p:cNvPr id="465" name="Google Shape;465;p13"/>
            <p:cNvCxnSpPr/>
            <p:nvPr/>
          </p:nvCxnSpPr>
          <p:spPr>
            <a:xfrm>
              <a:off x="1063584" y="3060397"/>
              <a:ext cx="329038" cy="0"/>
            </a:xfrm>
            <a:prstGeom prst="straightConnector1">
              <a:avLst/>
            </a:prstGeom>
            <a:noFill/>
            <a:ln cap="flat" cmpd="sng" w="50800">
              <a:solidFill>
                <a:schemeClr val="dk1"/>
              </a:solidFill>
              <a:prstDash val="solid"/>
              <a:miter lim="800000"/>
              <a:headEnd len="sm" w="sm" type="none"/>
              <a:tailEnd len="med" w="med" type="triangle"/>
            </a:ln>
          </p:spPr>
        </p:cxnSp>
        <p:cxnSp>
          <p:nvCxnSpPr>
            <p:cNvPr id="466" name="Google Shape;466;p13"/>
            <p:cNvCxnSpPr/>
            <p:nvPr/>
          </p:nvCxnSpPr>
          <p:spPr>
            <a:xfrm>
              <a:off x="3222900" y="3060397"/>
              <a:ext cx="356334" cy="0"/>
            </a:xfrm>
            <a:prstGeom prst="straightConnector1">
              <a:avLst/>
            </a:prstGeom>
            <a:noFill/>
            <a:ln cap="flat" cmpd="sng" w="50800">
              <a:solidFill>
                <a:schemeClr val="dk1"/>
              </a:solidFill>
              <a:prstDash val="solid"/>
              <a:miter lim="800000"/>
              <a:headEnd len="sm" w="sm" type="none"/>
              <a:tailEnd len="med" w="med" type="triangle"/>
            </a:ln>
          </p:spPr>
        </p:cxnSp>
        <p:cxnSp>
          <p:nvCxnSpPr>
            <p:cNvPr id="467" name="Google Shape;467;p13"/>
            <p:cNvCxnSpPr>
              <a:stCxn id="468" idx="0"/>
              <a:endCxn id="450" idx="0"/>
            </p:cNvCxnSpPr>
            <p:nvPr/>
          </p:nvCxnSpPr>
          <p:spPr>
            <a:xfrm>
              <a:off x="2228993" y="1358247"/>
              <a:ext cx="0" cy="619500"/>
            </a:xfrm>
            <a:prstGeom prst="straightConnector1">
              <a:avLst/>
            </a:prstGeom>
            <a:noFill/>
            <a:ln cap="flat" cmpd="sng" w="50800">
              <a:solidFill>
                <a:schemeClr val="dk1"/>
              </a:solidFill>
              <a:prstDash val="solid"/>
              <a:miter lim="800000"/>
              <a:headEnd len="sm" w="sm" type="none"/>
              <a:tailEnd len="med" w="med" type="triangle"/>
            </a:ln>
          </p:spPr>
        </p:cxnSp>
        <p:sp>
          <p:nvSpPr>
            <p:cNvPr id="469" name="Google Shape;469;p13"/>
            <p:cNvSpPr/>
            <p:nvPr/>
          </p:nvSpPr>
          <p:spPr>
            <a:xfrm>
              <a:off x="3170245" y="484952"/>
              <a:ext cx="2345514" cy="3883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7E39"/>
                </a:buClr>
                <a:buSzPts val="1900"/>
                <a:buFont typeface="Candara"/>
                <a:buNone/>
              </a:pPr>
              <a:r>
                <a:rPr b="1" lang="en-US" sz="1900" cap="none">
                  <a:solidFill>
                    <a:srgbClr val="007E39"/>
                  </a:solidFill>
                  <a:latin typeface="Candara"/>
                  <a:ea typeface="Candara"/>
                  <a:cs typeface="Candara"/>
                  <a:sym typeface="Candara"/>
                </a:rPr>
                <a:t>Emotional Context</a:t>
              </a:r>
              <a:endParaRPr sz="1800">
                <a:solidFill>
                  <a:schemeClr val="dk1"/>
                </a:solidFill>
                <a:latin typeface="Calibri"/>
                <a:ea typeface="Calibri"/>
                <a:cs typeface="Calibri"/>
                <a:sym typeface="Calibri"/>
              </a:endParaRPr>
            </a:p>
          </p:txBody>
        </p:sp>
        <p:sp>
          <p:nvSpPr>
            <p:cNvPr id="468" name="Google Shape;468;p13"/>
            <p:cNvSpPr txBox="1"/>
            <p:nvPr/>
          </p:nvSpPr>
          <p:spPr>
            <a:xfrm flipH="1">
              <a:off x="1669002" y="1358247"/>
              <a:ext cx="111998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Attention</a:t>
              </a:r>
              <a:endParaRPr b="1" sz="1700">
                <a:solidFill>
                  <a:schemeClr val="dk1"/>
                </a:solidFill>
                <a:latin typeface="Candara"/>
                <a:ea typeface="Candara"/>
                <a:cs typeface="Candara"/>
                <a:sym typeface="Candara"/>
              </a:endParaRPr>
            </a:p>
          </p:txBody>
        </p:sp>
        <p:cxnSp>
          <p:nvCxnSpPr>
            <p:cNvPr id="470" name="Google Shape;470;p13"/>
            <p:cNvCxnSpPr>
              <a:stCxn id="471" idx="0"/>
              <a:endCxn id="455" idx="0"/>
            </p:cNvCxnSpPr>
            <p:nvPr/>
          </p:nvCxnSpPr>
          <p:spPr>
            <a:xfrm flipH="1">
              <a:off x="4429034" y="1358247"/>
              <a:ext cx="12900" cy="613500"/>
            </a:xfrm>
            <a:prstGeom prst="straightConnector1">
              <a:avLst/>
            </a:prstGeom>
            <a:noFill/>
            <a:ln cap="flat" cmpd="sng" w="50800">
              <a:solidFill>
                <a:schemeClr val="dk1"/>
              </a:solidFill>
              <a:prstDash val="solid"/>
              <a:miter lim="800000"/>
              <a:headEnd len="sm" w="sm" type="none"/>
              <a:tailEnd len="med" w="med" type="triangle"/>
            </a:ln>
          </p:spPr>
        </p:cxnSp>
        <p:sp>
          <p:nvSpPr>
            <p:cNvPr id="471" name="Google Shape;471;p13"/>
            <p:cNvSpPr txBox="1"/>
            <p:nvPr/>
          </p:nvSpPr>
          <p:spPr>
            <a:xfrm flipH="1">
              <a:off x="3843786" y="1358247"/>
              <a:ext cx="1196295"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Thinking</a:t>
              </a:r>
              <a:endParaRPr b="1" sz="1700">
                <a:solidFill>
                  <a:schemeClr val="dk1"/>
                </a:solidFill>
                <a:latin typeface="Candara"/>
                <a:ea typeface="Candara"/>
                <a:cs typeface="Candara"/>
                <a:sym typeface="Candara"/>
              </a:endParaRPr>
            </a:p>
          </p:txBody>
        </p:sp>
        <p:cxnSp>
          <p:nvCxnSpPr>
            <p:cNvPr id="472" name="Google Shape;472;p13"/>
            <p:cNvCxnSpPr>
              <a:stCxn id="473" idx="0"/>
              <a:endCxn id="456" idx="0"/>
            </p:cNvCxnSpPr>
            <p:nvPr/>
          </p:nvCxnSpPr>
          <p:spPr>
            <a:xfrm flipH="1">
              <a:off x="6629150" y="1358247"/>
              <a:ext cx="4800" cy="619500"/>
            </a:xfrm>
            <a:prstGeom prst="straightConnector1">
              <a:avLst/>
            </a:prstGeom>
            <a:noFill/>
            <a:ln cap="flat" cmpd="sng" w="50800">
              <a:solidFill>
                <a:schemeClr val="dk1"/>
              </a:solidFill>
              <a:prstDash val="solid"/>
              <a:miter lim="800000"/>
              <a:headEnd len="sm" w="sm" type="none"/>
              <a:tailEnd len="med" w="med" type="triangle"/>
            </a:ln>
          </p:spPr>
        </p:cxnSp>
        <p:sp>
          <p:nvSpPr>
            <p:cNvPr id="473" name="Google Shape;473;p13"/>
            <p:cNvSpPr txBox="1"/>
            <p:nvPr/>
          </p:nvSpPr>
          <p:spPr>
            <a:xfrm flipH="1">
              <a:off x="6036034" y="1358247"/>
              <a:ext cx="119583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Response</a:t>
              </a:r>
              <a:endParaRPr b="1" sz="1700">
                <a:solidFill>
                  <a:schemeClr val="dk1"/>
                </a:solidFill>
                <a:latin typeface="Candara"/>
                <a:ea typeface="Candara"/>
                <a:cs typeface="Candara"/>
                <a:sym typeface="Candara"/>
              </a:endParaRPr>
            </a:p>
          </p:txBody>
        </p:sp>
        <p:cxnSp>
          <p:nvCxnSpPr>
            <p:cNvPr id="474" name="Google Shape;474;p13"/>
            <p:cNvCxnSpPr/>
            <p:nvPr/>
          </p:nvCxnSpPr>
          <p:spPr>
            <a:xfrm>
              <a:off x="5425146" y="3060397"/>
              <a:ext cx="356334" cy="0"/>
            </a:xfrm>
            <a:prstGeom prst="straightConnector1">
              <a:avLst/>
            </a:prstGeom>
            <a:noFill/>
            <a:ln cap="flat" cmpd="sng" w="50800">
              <a:solidFill>
                <a:schemeClr val="dk1"/>
              </a:solidFill>
              <a:prstDash val="solid"/>
              <a:miter lim="800000"/>
              <a:headEnd len="sm" w="sm" type="none"/>
              <a:tailEnd len="med" w="med" type="triangle"/>
            </a:ln>
          </p:spPr>
        </p:cxnSp>
      </p:grpSp>
      <p:sp>
        <p:nvSpPr>
          <p:cNvPr id="475" name="Google Shape;475;p13"/>
          <p:cNvSpPr/>
          <p:nvPr/>
        </p:nvSpPr>
        <p:spPr>
          <a:xfrm>
            <a:off x="30328" y="0"/>
            <a:ext cx="126913" cy="5744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grpSp>
        <p:nvGrpSpPr>
          <p:cNvPr id="476" name="Google Shape;476;p13"/>
          <p:cNvGrpSpPr/>
          <p:nvPr/>
        </p:nvGrpSpPr>
        <p:grpSpPr>
          <a:xfrm>
            <a:off x="7792677" y="3956729"/>
            <a:ext cx="1283020" cy="1131194"/>
            <a:chOff x="7804400" y="3933283"/>
            <a:chExt cx="1283020" cy="1131194"/>
          </a:xfrm>
        </p:grpSpPr>
        <p:sp>
          <p:nvSpPr>
            <p:cNvPr id="477" name="Google Shape;477;p13"/>
            <p:cNvSpPr txBox="1"/>
            <p:nvPr/>
          </p:nvSpPr>
          <p:spPr>
            <a:xfrm flipH="1">
              <a:off x="7804400" y="3933283"/>
              <a:ext cx="10914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key         </a:t>
              </a:r>
              <a:endParaRPr sz="1400">
                <a:solidFill>
                  <a:schemeClr val="dk1"/>
                </a:solidFill>
                <a:latin typeface="Candara"/>
                <a:ea typeface="Candara"/>
                <a:cs typeface="Candara"/>
                <a:sym typeface="Candara"/>
              </a:endParaRPr>
            </a:p>
          </p:txBody>
        </p:sp>
        <p:sp>
          <p:nvSpPr>
            <p:cNvPr id="478" name="Google Shape;478;p13"/>
            <p:cNvSpPr/>
            <p:nvPr/>
          </p:nvSpPr>
          <p:spPr>
            <a:xfrm>
              <a:off x="7913078" y="4314216"/>
              <a:ext cx="1174342" cy="338553"/>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400"/>
                <a:buFont typeface="Candara"/>
                <a:buNone/>
              </a:pPr>
              <a:r>
                <a:rPr lang="en-US" sz="1400">
                  <a:solidFill>
                    <a:schemeClr val="lt1"/>
                  </a:solidFill>
                  <a:latin typeface="Candara"/>
                  <a:ea typeface="Candara"/>
                  <a:cs typeface="Candara"/>
                  <a:sym typeface="Candara"/>
                </a:rPr>
                <a:t>Primary</a:t>
              </a:r>
              <a:endParaRPr sz="1400">
                <a:solidFill>
                  <a:schemeClr val="lt1"/>
                </a:solidFill>
                <a:latin typeface="Candara"/>
                <a:ea typeface="Candara"/>
                <a:cs typeface="Candara"/>
                <a:sym typeface="Candara"/>
              </a:endParaRPr>
            </a:p>
          </p:txBody>
        </p:sp>
        <p:sp>
          <p:nvSpPr>
            <p:cNvPr id="479" name="Google Shape;479;p13"/>
            <p:cNvSpPr/>
            <p:nvPr/>
          </p:nvSpPr>
          <p:spPr>
            <a:xfrm>
              <a:off x="7913077" y="4725924"/>
              <a:ext cx="1174343" cy="33855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Associated</a:t>
              </a:r>
              <a:endParaRPr sz="1400">
                <a:solidFill>
                  <a:schemeClr val="dk1"/>
                </a:solidFill>
                <a:latin typeface="Candara"/>
                <a:ea typeface="Candara"/>
                <a:cs typeface="Candara"/>
                <a:sym typeface="Candara"/>
              </a:endParaRPr>
            </a:p>
          </p:txBody>
        </p:sp>
        <p:cxnSp>
          <p:nvCxnSpPr>
            <p:cNvPr id="480" name="Google Shape;480;p13"/>
            <p:cNvCxnSpPr/>
            <p:nvPr/>
          </p:nvCxnSpPr>
          <p:spPr>
            <a:xfrm>
              <a:off x="7889631" y="4179232"/>
              <a:ext cx="1174343" cy="0"/>
            </a:xfrm>
            <a:prstGeom prst="straightConnector1">
              <a:avLst/>
            </a:prstGeom>
            <a:noFill/>
            <a:ln cap="flat" cmpd="sng" w="12700">
              <a:solidFill>
                <a:schemeClr val="dk1"/>
              </a:solidFill>
              <a:prstDash val="solid"/>
              <a:miter lim="800000"/>
              <a:headEnd len="sm" w="sm" type="none"/>
              <a:tailEnd len="sm" w="sm" type="none"/>
            </a:ln>
          </p:spPr>
        </p:cxnSp>
      </p:grpSp>
      <p:sp>
        <p:nvSpPr>
          <p:cNvPr id="481" name="Google Shape;481;p13"/>
          <p:cNvSpPr/>
          <p:nvPr/>
        </p:nvSpPr>
        <p:spPr>
          <a:xfrm rot="-5400000">
            <a:off x="149763" y="337331"/>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82" name="Google Shape;482;p13"/>
          <p:cNvSpPr txBox="1"/>
          <p:nvPr/>
        </p:nvSpPr>
        <p:spPr>
          <a:xfrm>
            <a:off x="2793" y="4891757"/>
            <a:ext cx="194881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ndara"/>
              <a:buNone/>
            </a:pPr>
            <a:r>
              <a:rPr lang="en-US" sz="1000">
                <a:solidFill>
                  <a:schemeClr val="dk1"/>
                </a:solidFill>
                <a:latin typeface="Candara"/>
                <a:ea typeface="Candara"/>
                <a:cs typeface="Candara"/>
                <a:sym typeface="Candara"/>
              </a:rPr>
              <a:t>©Cengage Learning</a:t>
            </a: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486" name="Shape 486"/>
        <p:cNvGrpSpPr/>
        <p:nvPr/>
      </p:nvGrpSpPr>
      <p:grpSpPr>
        <a:xfrm>
          <a:off x="0" y="0"/>
          <a:ext cx="0" cy="0"/>
          <a:chOff x="0" y="0"/>
          <a:chExt cx="0" cy="0"/>
        </a:xfrm>
      </p:grpSpPr>
      <p:sp>
        <p:nvSpPr>
          <p:cNvPr id="487" name="Google Shape;487;p14"/>
          <p:cNvSpPr/>
          <p:nvPr/>
        </p:nvSpPr>
        <p:spPr>
          <a:xfrm>
            <a:off x="153650" y="1601836"/>
            <a:ext cx="8334047" cy="1639749"/>
          </a:xfrm>
          <a:prstGeom prst="rect">
            <a:avLst/>
          </a:prstGeom>
          <a:solidFill>
            <a:schemeClr val="lt1"/>
          </a:solidFill>
          <a:ln cap="flat" cmpd="sng" w="28575">
            <a:solidFill>
              <a:schemeClr val="accent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500"/>
              <a:buFont typeface="Candara"/>
              <a:buNone/>
            </a:pPr>
            <a:r>
              <a:rPr b="1" i="1" lang="en-US" sz="1500">
                <a:solidFill>
                  <a:schemeClr val="dk1"/>
                </a:solidFill>
                <a:latin typeface="Candara"/>
                <a:ea typeface="Candara"/>
                <a:cs typeface="Candara"/>
                <a:sym typeface="Candara"/>
              </a:rPr>
              <a:t>Attention Deficit Hyperactivity Disorder (ADHD</a:t>
            </a:r>
            <a:r>
              <a:rPr b="1" lang="en-US" sz="1500">
                <a:solidFill>
                  <a:schemeClr val="dk1"/>
                </a:solidFill>
                <a:latin typeface="Candara"/>
                <a:ea typeface="Candara"/>
                <a:cs typeface="Candara"/>
                <a:sym typeface="Candara"/>
              </a:rPr>
              <a:t>) </a:t>
            </a:r>
            <a:r>
              <a:rPr lang="en-US" sz="1500">
                <a:solidFill>
                  <a:schemeClr val="dk1"/>
                </a:solidFill>
                <a:latin typeface="Candara"/>
                <a:ea typeface="Candara"/>
                <a:cs typeface="Candara"/>
                <a:sym typeface="Candara"/>
              </a:rPr>
              <a:t>merupakan sebuah gangguan perkembangan dan neurologis yang ditandai dengan sekumpulan masalah berupa gangguan pengendalian diri, masalah rentang atensi, hiperaktivitas, dan impulsivitas yang menyebabkan kesulitan berperilaku, berpikir dan mengendalikan emosi, yang mengganggu kehidupan sehari-hari.</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500"/>
              <a:buFont typeface="Calibri"/>
              <a:buNone/>
            </a:pPr>
            <a:r>
              <a:t/>
            </a:r>
            <a:endParaRPr sz="1500">
              <a:solidFill>
                <a:schemeClr val="dk1"/>
              </a:solidFill>
              <a:latin typeface="Candara"/>
              <a:ea typeface="Candara"/>
              <a:cs typeface="Candara"/>
              <a:sym typeface="Candara"/>
            </a:endParaRPr>
          </a:p>
          <a:p>
            <a:pPr indent="0" lvl="0" marL="0" marR="0" rtl="0" algn="l">
              <a:spcBef>
                <a:spcPts val="0"/>
              </a:spcBef>
              <a:spcAft>
                <a:spcPts val="0"/>
              </a:spcAft>
              <a:buClr>
                <a:schemeClr val="dk1"/>
              </a:buClr>
              <a:buSzPts val="1500"/>
              <a:buFont typeface="Candara"/>
              <a:buNone/>
            </a:pPr>
            <a:r>
              <a:rPr b="1" lang="en-US" sz="1500">
                <a:solidFill>
                  <a:schemeClr val="dk1"/>
                </a:solidFill>
                <a:latin typeface="Candara"/>
                <a:ea typeface="Candara"/>
                <a:cs typeface="Candara"/>
                <a:sym typeface="Candara"/>
              </a:rPr>
              <a:t>Tipe: </a:t>
            </a:r>
            <a:r>
              <a:rPr lang="en-US" sz="1500">
                <a:solidFill>
                  <a:schemeClr val="dk1"/>
                </a:solidFill>
                <a:latin typeface="Candara"/>
                <a:ea typeface="Candara"/>
                <a:cs typeface="Candara"/>
                <a:sym typeface="Candara"/>
              </a:rPr>
              <a:t>ADHD-</a:t>
            </a:r>
            <a:r>
              <a:rPr i="1" lang="en-US" sz="1500">
                <a:solidFill>
                  <a:schemeClr val="dk1"/>
                </a:solidFill>
                <a:latin typeface="Candara"/>
                <a:ea typeface="Candara"/>
                <a:cs typeface="Candara"/>
                <a:sym typeface="Candara"/>
              </a:rPr>
              <a:t>predominantly inattentive, </a:t>
            </a:r>
            <a:r>
              <a:rPr lang="en-US" sz="1500">
                <a:solidFill>
                  <a:schemeClr val="dk1"/>
                </a:solidFill>
                <a:latin typeface="Candara"/>
                <a:ea typeface="Candara"/>
                <a:cs typeface="Candara"/>
                <a:sym typeface="Candara"/>
              </a:rPr>
              <a:t>ADHD-</a:t>
            </a:r>
            <a:r>
              <a:rPr i="1" lang="en-US" sz="1500">
                <a:solidFill>
                  <a:schemeClr val="dk1"/>
                </a:solidFill>
                <a:latin typeface="Candara"/>
                <a:ea typeface="Candara"/>
                <a:cs typeface="Candara"/>
                <a:sym typeface="Candara"/>
              </a:rPr>
              <a:t>predominantly hyperactive-impulsive</a:t>
            </a:r>
            <a:endParaRPr sz="1500">
              <a:solidFill>
                <a:schemeClr val="dk1"/>
              </a:solidFill>
              <a:latin typeface="Candara"/>
              <a:ea typeface="Candara"/>
              <a:cs typeface="Candara"/>
              <a:sym typeface="Candara"/>
            </a:endParaRPr>
          </a:p>
        </p:txBody>
      </p:sp>
      <p:sp>
        <p:nvSpPr>
          <p:cNvPr id="488" name="Google Shape;488;p14"/>
          <p:cNvSpPr/>
          <p:nvPr/>
        </p:nvSpPr>
        <p:spPr>
          <a:xfrm>
            <a:off x="205157" y="3391997"/>
            <a:ext cx="5486400" cy="1036750"/>
          </a:xfrm>
          <a:prstGeom prst="rect">
            <a:avLst/>
          </a:prstGeom>
          <a:solidFill>
            <a:schemeClr val="lt1"/>
          </a:solidFill>
          <a:ln cap="flat" cmpd="sng" w="28575">
            <a:solidFill>
              <a:schemeClr val="accent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500"/>
              <a:buFont typeface="Candara"/>
              <a:buNone/>
            </a:pPr>
            <a:r>
              <a:rPr b="1" i="1" lang="en-US" sz="1500">
                <a:solidFill>
                  <a:schemeClr val="dk1"/>
                </a:solidFill>
                <a:latin typeface="Candara"/>
                <a:ea typeface="Candara"/>
                <a:cs typeface="Candara"/>
                <a:sym typeface="Candara"/>
              </a:rPr>
              <a:t>Attention Deficit Disorder (ADD</a:t>
            </a:r>
            <a:r>
              <a:rPr b="1" lang="en-US" sz="1500">
                <a:solidFill>
                  <a:schemeClr val="dk1"/>
                </a:solidFill>
                <a:latin typeface="Candara"/>
                <a:ea typeface="Candara"/>
                <a:cs typeface="Candara"/>
                <a:sym typeface="Candara"/>
              </a:rPr>
              <a:t>) </a:t>
            </a:r>
            <a:r>
              <a:rPr lang="en-US" sz="1500">
                <a:solidFill>
                  <a:schemeClr val="dk1"/>
                </a:solidFill>
                <a:latin typeface="Candara"/>
                <a:ea typeface="Candara"/>
                <a:cs typeface="Candara"/>
                <a:sym typeface="Candara"/>
              </a:rPr>
              <a:t>apabila gangguan hanya terjadi berupa gangguan </a:t>
            </a:r>
            <a:r>
              <a:rPr i="1" lang="en-US" sz="1500">
                <a:solidFill>
                  <a:schemeClr val="dk1"/>
                </a:solidFill>
                <a:latin typeface="Candara"/>
                <a:ea typeface="Candara"/>
                <a:cs typeface="Candara"/>
                <a:sym typeface="Candara"/>
              </a:rPr>
              <a:t>inattentive.</a:t>
            </a:r>
            <a:endParaRPr sz="1800">
              <a:solidFill>
                <a:schemeClr val="dk1"/>
              </a:solidFill>
              <a:latin typeface="Calibri"/>
              <a:ea typeface="Calibri"/>
              <a:cs typeface="Calibri"/>
              <a:sym typeface="Calibri"/>
            </a:endParaRPr>
          </a:p>
          <a:p>
            <a:pPr indent="0" lvl="0" marL="0" marR="0" rtl="0" algn="r">
              <a:spcBef>
                <a:spcPts val="0"/>
              </a:spcBef>
              <a:spcAft>
                <a:spcPts val="0"/>
              </a:spcAft>
              <a:buClr>
                <a:schemeClr val="dk1"/>
              </a:buClr>
              <a:buSzPts val="1500"/>
              <a:buFont typeface="Candara"/>
              <a:buNone/>
            </a:pPr>
            <a:r>
              <a:rPr lang="en-US" sz="1500">
                <a:solidFill>
                  <a:schemeClr val="dk1"/>
                </a:solidFill>
                <a:latin typeface="Candara"/>
                <a:ea typeface="Candara"/>
                <a:cs typeface="Candara"/>
                <a:sym typeface="Candara"/>
              </a:rPr>
              <a:t>Sumber: </a:t>
            </a:r>
            <a:r>
              <a:rPr i="1" lang="en-US" sz="1500">
                <a:solidFill>
                  <a:schemeClr val="dk1"/>
                </a:solidFill>
                <a:latin typeface="Candara"/>
                <a:ea typeface="Candara"/>
                <a:cs typeface="Candara"/>
                <a:sym typeface="Candara"/>
              </a:rPr>
              <a:t>Mangunsong </a:t>
            </a:r>
            <a:r>
              <a:rPr lang="en-US" sz="1500">
                <a:solidFill>
                  <a:schemeClr val="dk1"/>
                </a:solidFill>
                <a:latin typeface="Candara"/>
                <a:ea typeface="Candara"/>
                <a:cs typeface="Candara"/>
                <a:sym typeface="Candara"/>
              </a:rPr>
              <a:t>(2011)</a:t>
            </a:r>
            <a:endParaRPr sz="1800">
              <a:solidFill>
                <a:schemeClr val="dk1"/>
              </a:solidFill>
              <a:latin typeface="Calibri"/>
              <a:ea typeface="Calibri"/>
              <a:cs typeface="Calibri"/>
              <a:sym typeface="Calibri"/>
            </a:endParaRPr>
          </a:p>
        </p:txBody>
      </p:sp>
      <p:sp>
        <p:nvSpPr>
          <p:cNvPr id="489" name="Google Shape;489;p14"/>
          <p:cNvSpPr txBox="1"/>
          <p:nvPr>
            <p:ph idx="4294967295" type="title"/>
          </p:nvPr>
        </p:nvSpPr>
        <p:spPr>
          <a:xfrm>
            <a:off x="127814" y="878102"/>
            <a:ext cx="8166100" cy="59372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ndara"/>
              <a:buNone/>
            </a:pPr>
            <a:r>
              <a:rPr b="1" lang="en-US">
                <a:latin typeface="Candara"/>
                <a:ea typeface="Candara"/>
                <a:cs typeface="Candara"/>
                <a:sym typeface="Candara"/>
              </a:rPr>
              <a:t>Gangguan Pemusatan Perhatian </a:t>
            </a:r>
            <a:r>
              <a:rPr b="1" lang="en-US" sz="3600">
                <a:solidFill>
                  <a:schemeClr val="dk1"/>
                </a:solidFill>
                <a:latin typeface="Candara"/>
                <a:ea typeface="Candara"/>
                <a:cs typeface="Candara"/>
                <a:sym typeface="Candara"/>
              </a:rPr>
              <a:t>(ADHD/ADD)</a:t>
            </a:r>
            <a:endParaRPr b="1">
              <a:latin typeface="Candara"/>
              <a:ea typeface="Candara"/>
              <a:cs typeface="Candara"/>
              <a:sym typeface="Candara"/>
            </a:endParaRPr>
          </a:p>
        </p:txBody>
      </p:sp>
      <p:pic>
        <p:nvPicPr>
          <p:cNvPr id="490" name="Google Shape;490;p14"/>
          <p:cNvPicPr preferRelativeResize="0"/>
          <p:nvPr/>
        </p:nvPicPr>
        <p:blipFill rotWithShape="1">
          <a:blip r:embed="rId3">
            <a:alphaModFix/>
          </a:blip>
          <a:srcRect b="0" l="0" r="0" t="0"/>
          <a:stretch/>
        </p:blipFill>
        <p:spPr>
          <a:xfrm>
            <a:off x="6333067" y="2009421"/>
            <a:ext cx="3082218" cy="3167945"/>
          </a:xfrm>
          <a:prstGeom prst="rect">
            <a:avLst/>
          </a:prstGeom>
          <a:noFill/>
          <a:ln>
            <a:noFill/>
          </a:ln>
        </p:spPr>
      </p:pic>
      <p:sp>
        <p:nvSpPr>
          <p:cNvPr id="491" name="Google Shape;491;p14"/>
          <p:cNvSpPr/>
          <p:nvPr/>
        </p:nvSpPr>
        <p:spPr>
          <a:xfrm>
            <a:off x="30330" y="0"/>
            <a:ext cx="123320" cy="72769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92" name="Google Shape;492;p14"/>
          <p:cNvSpPr/>
          <p:nvPr/>
        </p:nvSpPr>
        <p:spPr>
          <a:xfrm rot="-5400000">
            <a:off x="142884" y="552864"/>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496" name="Shape 496"/>
        <p:cNvGrpSpPr/>
        <p:nvPr/>
      </p:nvGrpSpPr>
      <p:grpSpPr>
        <a:xfrm>
          <a:off x="0" y="0"/>
          <a:ext cx="0" cy="0"/>
          <a:chOff x="0" y="0"/>
          <a:chExt cx="0" cy="0"/>
        </a:xfrm>
      </p:grpSpPr>
      <p:sp>
        <p:nvSpPr>
          <p:cNvPr id="497" name="Google Shape;497;p15"/>
          <p:cNvSpPr txBox="1"/>
          <p:nvPr/>
        </p:nvSpPr>
        <p:spPr>
          <a:xfrm>
            <a:off x="44879" y="765665"/>
            <a:ext cx="3268844"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100"/>
              <a:buFont typeface="Candara"/>
              <a:buNone/>
            </a:pPr>
            <a:r>
              <a:rPr b="1" lang="en-US" sz="2100">
                <a:solidFill>
                  <a:schemeClr val="dk1"/>
                </a:solidFill>
                <a:latin typeface="Candara"/>
                <a:ea typeface="Candara"/>
                <a:cs typeface="Candara"/>
                <a:sym typeface="Candara"/>
              </a:rPr>
              <a:t>IPM </a:t>
            </a:r>
            <a:r>
              <a:rPr lang="en-US" sz="2100">
                <a:solidFill>
                  <a:schemeClr val="dk1"/>
                </a:solidFill>
                <a:latin typeface="Candara"/>
                <a:ea typeface="Candara"/>
                <a:cs typeface="Candara"/>
                <a:sym typeface="Candara"/>
              </a:rPr>
              <a:t>Individu dengan </a:t>
            </a:r>
            <a:r>
              <a:rPr b="1" lang="en-US" sz="2100">
                <a:solidFill>
                  <a:schemeClr val="dk1"/>
                </a:solidFill>
                <a:latin typeface="Candara"/>
                <a:ea typeface="Candara"/>
                <a:cs typeface="Candara"/>
                <a:sym typeface="Candara"/>
              </a:rPr>
              <a:t>ADHD</a:t>
            </a:r>
            <a:endParaRPr sz="1800">
              <a:solidFill>
                <a:schemeClr val="dk1"/>
              </a:solidFill>
              <a:latin typeface="Calibri"/>
              <a:ea typeface="Calibri"/>
              <a:cs typeface="Calibri"/>
              <a:sym typeface="Calibri"/>
            </a:endParaRPr>
          </a:p>
        </p:txBody>
      </p:sp>
      <p:grpSp>
        <p:nvGrpSpPr>
          <p:cNvPr id="498" name="Google Shape;498;p15"/>
          <p:cNvGrpSpPr/>
          <p:nvPr/>
        </p:nvGrpSpPr>
        <p:grpSpPr>
          <a:xfrm>
            <a:off x="900839" y="738057"/>
            <a:ext cx="8151412" cy="3935739"/>
            <a:chOff x="98303" y="484952"/>
            <a:chExt cx="8629361" cy="4605771"/>
          </a:xfrm>
        </p:grpSpPr>
        <p:sp>
          <p:nvSpPr>
            <p:cNvPr id="499" name="Google Shape;499;p15"/>
            <p:cNvSpPr/>
            <p:nvPr/>
          </p:nvSpPr>
          <p:spPr>
            <a:xfrm>
              <a:off x="115191" y="854223"/>
              <a:ext cx="8612473" cy="4236500"/>
            </a:xfrm>
            <a:prstGeom prst="ellipse">
              <a:avLst/>
            </a:prstGeom>
            <a:solidFill>
              <a:srgbClr val="FFF2CC"/>
            </a:solidFill>
            <a:ln cap="flat" cmpd="sng" w="12700">
              <a:solidFill>
                <a:schemeClr val="dk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00" name="Google Shape;500;p15"/>
            <p:cNvSpPr/>
            <p:nvPr/>
          </p:nvSpPr>
          <p:spPr>
            <a:xfrm>
              <a:off x="1198989" y="1977637"/>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01" name="Google Shape;501;p15"/>
            <p:cNvSpPr txBox="1"/>
            <p:nvPr/>
          </p:nvSpPr>
          <p:spPr>
            <a:xfrm>
              <a:off x="1378771" y="2375329"/>
              <a:ext cx="1504336"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Vision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Hearing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Kinesthetic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Haptic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Gustatory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Olfactory</a:t>
              </a:r>
              <a:endParaRPr sz="1700">
                <a:solidFill>
                  <a:schemeClr val="dk1"/>
                </a:solidFill>
                <a:latin typeface="Candara"/>
                <a:ea typeface="Candara"/>
                <a:cs typeface="Candara"/>
                <a:sym typeface="Candara"/>
              </a:endParaRPr>
            </a:p>
          </p:txBody>
        </p:sp>
        <p:sp>
          <p:nvSpPr>
            <p:cNvPr id="502" name="Google Shape;502;p15"/>
            <p:cNvSpPr txBox="1"/>
            <p:nvPr/>
          </p:nvSpPr>
          <p:spPr>
            <a:xfrm flipH="1">
              <a:off x="1298702" y="1990505"/>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503" name="Google Shape;503;p15"/>
            <p:cNvSpPr/>
            <p:nvPr/>
          </p:nvSpPr>
          <p:spPr>
            <a:xfrm>
              <a:off x="3110973" y="949856"/>
              <a:ext cx="2595582" cy="3847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ndara"/>
                <a:buNone/>
              </a:pPr>
              <a:r>
                <a:rPr b="1" lang="en-US" sz="1800" cap="none">
                  <a:solidFill>
                    <a:schemeClr val="dk1"/>
                  </a:solidFill>
                  <a:latin typeface="Candara"/>
                  <a:ea typeface="Candara"/>
                  <a:cs typeface="Candara"/>
                  <a:sym typeface="Candara"/>
                </a:rPr>
                <a:t>EXECUTIVE FUNTION</a:t>
              </a:r>
              <a:endParaRPr sz="1800">
                <a:solidFill>
                  <a:schemeClr val="dk1"/>
                </a:solidFill>
                <a:latin typeface="Calibri"/>
                <a:ea typeface="Calibri"/>
                <a:cs typeface="Calibri"/>
                <a:sym typeface="Calibri"/>
              </a:endParaRPr>
            </a:p>
          </p:txBody>
        </p:sp>
        <p:sp>
          <p:nvSpPr>
            <p:cNvPr id="504" name="Google Shape;504;p15"/>
            <p:cNvSpPr txBox="1"/>
            <p:nvPr/>
          </p:nvSpPr>
          <p:spPr>
            <a:xfrm flipH="1">
              <a:off x="98303" y="2875526"/>
              <a:ext cx="105038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Stimulus</a:t>
              </a:r>
              <a:endParaRPr b="1" sz="1700">
                <a:solidFill>
                  <a:schemeClr val="dk1"/>
                </a:solidFill>
                <a:latin typeface="Candara"/>
                <a:ea typeface="Candara"/>
                <a:cs typeface="Candara"/>
                <a:sym typeface="Candara"/>
              </a:endParaRPr>
            </a:p>
          </p:txBody>
        </p:sp>
        <p:sp>
          <p:nvSpPr>
            <p:cNvPr id="505" name="Google Shape;505;p15"/>
            <p:cNvSpPr/>
            <p:nvPr/>
          </p:nvSpPr>
          <p:spPr>
            <a:xfrm>
              <a:off x="3399075" y="1971828"/>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06" name="Google Shape;506;p15"/>
            <p:cNvSpPr/>
            <p:nvPr/>
          </p:nvSpPr>
          <p:spPr>
            <a:xfrm>
              <a:off x="5599160" y="1977636"/>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07" name="Google Shape;507;p15"/>
            <p:cNvSpPr txBox="1"/>
            <p:nvPr/>
          </p:nvSpPr>
          <p:spPr>
            <a:xfrm>
              <a:off x="3579234" y="2375329"/>
              <a:ext cx="1504336" cy="14003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Memory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Classification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Association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Reasoning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Evaluation</a:t>
              </a:r>
              <a:endParaRPr b="1" sz="1700">
                <a:solidFill>
                  <a:schemeClr val="dk1"/>
                </a:solidFill>
                <a:highlight>
                  <a:srgbClr val="FFFF00"/>
                </a:highlight>
                <a:latin typeface="Candara"/>
                <a:ea typeface="Candara"/>
                <a:cs typeface="Candara"/>
                <a:sym typeface="Candara"/>
              </a:endParaRPr>
            </a:p>
          </p:txBody>
        </p:sp>
        <p:sp>
          <p:nvSpPr>
            <p:cNvPr id="508" name="Google Shape;508;p15"/>
            <p:cNvSpPr txBox="1"/>
            <p:nvPr/>
          </p:nvSpPr>
          <p:spPr>
            <a:xfrm flipH="1">
              <a:off x="3455150"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Processing</a:t>
              </a:r>
              <a:endParaRPr b="1" sz="1700">
                <a:solidFill>
                  <a:schemeClr val="dk1"/>
                </a:solidFill>
                <a:latin typeface="Candara"/>
                <a:ea typeface="Candara"/>
                <a:cs typeface="Candara"/>
                <a:sym typeface="Candara"/>
              </a:endParaRPr>
            </a:p>
          </p:txBody>
        </p:sp>
        <p:cxnSp>
          <p:nvCxnSpPr>
            <p:cNvPr id="509" name="Google Shape;509;p15"/>
            <p:cNvCxnSpPr/>
            <p:nvPr/>
          </p:nvCxnSpPr>
          <p:spPr>
            <a:xfrm flipH="1" rot="10800000">
              <a:off x="2208519" y="4604574"/>
              <a:ext cx="4435620" cy="2191"/>
            </a:xfrm>
            <a:prstGeom prst="straightConnector1">
              <a:avLst/>
            </a:prstGeom>
            <a:noFill/>
            <a:ln cap="flat" cmpd="sng" w="38100">
              <a:solidFill>
                <a:schemeClr val="dk1"/>
              </a:solidFill>
              <a:prstDash val="solid"/>
              <a:miter lim="800000"/>
              <a:headEnd len="sm" w="sm" type="none"/>
              <a:tailEnd len="sm" w="sm" type="none"/>
            </a:ln>
          </p:spPr>
        </p:cxnSp>
        <p:cxnSp>
          <p:nvCxnSpPr>
            <p:cNvPr id="510" name="Google Shape;510;p15"/>
            <p:cNvCxnSpPr>
              <a:endCxn id="500" idx="2"/>
            </p:cNvCxnSpPr>
            <p:nvPr/>
          </p:nvCxnSpPr>
          <p:spPr>
            <a:xfrm rot="10800000">
              <a:off x="2228993" y="4261112"/>
              <a:ext cx="0" cy="338400"/>
            </a:xfrm>
            <a:prstGeom prst="straightConnector1">
              <a:avLst/>
            </a:prstGeom>
            <a:noFill/>
            <a:ln cap="flat" cmpd="sng" w="38100">
              <a:solidFill>
                <a:schemeClr val="dk1"/>
              </a:solidFill>
              <a:prstDash val="solid"/>
              <a:miter lim="800000"/>
              <a:headEnd len="sm" w="sm" type="none"/>
              <a:tailEnd len="med" w="med" type="triangle"/>
            </a:ln>
          </p:spPr>
        </p:cxnSp>
        <p:cxnSp>
          <p:nvCxnSpPr>
            <p:cNvPr id="511" name="Google Shape;511;p15"/>
            <p:cNvCxnSpPr>
              <a:endCxn id="506" idx="2"/>
            </p:cNvCxnSpPr>
            <p:nvPr/>
          </p:nvCxnSpPr>
          <p:spPr>
            <a:xfrm rot="10800000">
              <a:off x="6629163" y="4261111"/>
              <a:ext cx="0" cy="356700"/>
            </a:xfrm>
            <a:prstGeom prst="straightConnector1">
              <a:avLst/>
            </a:prstGeom>
            <a:noFill/>
            <a:ln cap="flat" cmpd="sng" w="38100">
              <a:solidFill>
                <a:schemeClr val="dk1"/>
              </a:solidFill>
              <a:prstDash val="solid"/>
              <a:miter lim="800000"/>
              <a:headEnd len="sm" w="sm" type="none"/>
              <a:tailEnd len="med" w="med" type="triangle"/>
            </a:ln>
          </p:spPr>
        </p:cxnSp>
        <p:cxnSp>
          <p:nvCxnSpPr>
            <p:cNvPr id="512" name="Google Shape;512;p15"/>
            <p:cNvCxnSpPr/>
            <p:nvPr/>
          </p:nvCxnSpPr>
          <p:spPr>
            <a:xfrm rot="10800000">
              <a:off x="4396717" y="4255303"/>
              <a:ext cx="0" cy="344198"/>
            </a:xfrm>
            <a:prstGeom prst="straightConnector1">
              <a:avLst/>
            </a:prstGeom>
            <a:noFill/>
            <a:ln cap="flat" cmpd="sng" w="38100">
              <a:solidFill>
                <a:schemeClr val="dk1"/>
              </a:solidFill>
              <a:prstDash val="solid"/>
              <a:miter lim="800000"/>
              <a:headEnd len="sm" w="sm" type="none"/>
              <a:tailEnd len="med" w="med" type="triangle"/>
            </a:ln>
          </p:spPr>
        </p:cxnSp>
        <p:sp>
          <p:nvSpPr>
            <p:cNvPr id="513" name="Google Shape;513;p15"/>
            <p:cNvSpPr txBox="1"/>
            <p:nvPr/>
          </p:nvSpPr>
          <p:spPr>
            <a:xfrm flipH="1">
              <a:off x="5599161"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514" name="Google Shape;514;p15"/>
            <p:cNvSpPr txBox="1"/>
            <p:nvPr/>
          </p:nvSpPr>
          <p:spPr>
            <a:xfrm>
              <a:off x="5698924" y="2355375"/>
              <a:ext cx="1960293"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Speaking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Writing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Motor Response</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Dancing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Running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Social Interactions</a:t>
              </a:r>
              <a:endParaRPr b="1" sz="1700">
                <a:solidFill>
                  <a:schemeClr val="dk1"/>
                </a:solidFill>
                <a:highlight>
                  <a:srgbClr val="FFFF00"/>
                </a:highlight>
                <a:latin typeface="Candara"/>
                <a:ea typeface="Candara"/>
                <a:cs typeface="Candara"/>
                <a:sym typeface="Candara"/>
              </a:endParaRPr>
            </a:p>
          </p:txBody>
        </p:sp>
        <p:cxnSp>
          <p:nvCxnSpPr>
            <p:cNvPr id="515" name="Google Shape;515;p15"/>
            <p:cNvCxnSpPr/>
            <p:nvPr/>
          </p:nvCxnSpPr>
          <p:spPr>
            <a:xfrm>
              <a:off x="1063584" y="3060397"/>
              <a:ext cx="329038" cy="0"/>
            </a:xfrm>
            <a:prstGeom prst="straightConnector1">
              <a:avLst/>
            </a:prstGeom>
            <a:noFill/>
            <a:ln cap="flat" cmpd="sng" w="50800">
              <a:solidFill>
                <a:schemeClr val="dk1"/>
              </a:solidFill>
              <a:prstDash val="solid"/>
              <a:miter lim="800000"/>
              <a:headEnd len="sm" w="sm" type="none"/>
              <a:tailEnd len="med" w="med" type="triangle"/>
            </a:ln>
          </p:spPr>
        </p:cxnSp>
        <p:cxnSp>
          <p:nvCxnSpPr>
            <p:cNvPr id="516" name="Google Shape;516;p15"/>
            <p:cNvCxnSpPr/>
            <p:nvPr/>
          </p:nvCxnSpPr>
          <p:spPr>
            <a:xfrm>
              <a:off x="3222900" y="3060397"/>
              <a:ext cx="356334" cy="0"/>
            </a:xfrm>
            <a:prstGeom prst="straightConnector1">
              <a:avLst/>
            </a:prstGeom>
            <a:noFill/>
            <a:ln cap="flat" cmpd="sng" w="50800">
              <a:solidFill>
                <a:schemeClr val="dk1"/>
              </a:solidFill>
              <a:prstDash val="solid"/>
              <a:miter lim="800000"/>
              <a:headEnd len="sm" w="sm" type="none"/>
              <a:tailEnd len="med" w="med" type="triangle"/>
            </a:ln>
          </p:spPr>
        </p:cxnSp>
        <p:cxnSp>
          <p:nvCxnSpPr>
            <p:cNvPr id="517" name="Google Shape;517;p15"/>
            <p:cNvCxnSpPr>
              <a:stCxn id="518" idx="0"/>
              <a:endCxn id="500" idx="0"/>
            </p:cNvCxnSpPr>
            <p:nvPr/>
          </p:nvCxnSpPr>
          <p:spPr>
            <a:xfrm>
              <a:off x="2228993" y="1358247"/>
              <a:ext cx="0" cy="619500"/>
            </a:xfrm>
            <a:prstGeom prst="straightConnector1">
              <a:avLst/>
            </a:prstGeom>
            <a:noFill/>
            <a:ln cap="flat" cmpd="sng" w="50800">
              <a:solidFill>
                <a:schemeClr val="dk1"/>
              </a:solidFill>
              <a:prstDash val="solid"/>
              <a:miter lim="800000"/>
              <a:headEnd len="sm" w="sm" type="none"/>
              <a:tailEnd len="med" w="med" type="triangle"/>
            </a:ln>
          </p:spPr>
        </p:cxnSp>
        <p:sp>
          <p:nvSpPr>
            <p:cNvPr id="519" name="Google Shape;519;p15"/>
            <p:cNvSpPr/>
            <p:nvPr/>
          </p:nvSpPr>
          <p:spPr>
            <a:xfrm>
              <a:off x="3170245" y="484952"/>
              <a:ext cx="2345514" cy="3883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7E39"/>
                </a:buClr>
                <a:buSzPts val="1900"/>
                <a:buFont typeface="Candara"/>
                <a:buNone/>
              </a:pPr>
              <a:r>
                <a:rPr b="1" lang="en-US" sz="1900" cap="none">
                  <a:solidFill>
                    <a:srgbClr val="007E39"/>
                  </a:solidFill>
                  <a:latin typeface="Candara"/>
                  <a:ea typeface="Candara"/>
                  <a:cs typeface="Candara"/>
                  <a:sym typeface="Candara"/>
                </a:rPr>
                <a:t>Emotional Context</a:t>
              </a:r>
              <a:endParaRPr sz="1800">
                <a:solidFill>
                  <a:schemeClr val="dk1"/>
                </a:solidFill>
                <a:latin typeface="Calibri"/>
                <a:ea typeface="Calibri"/>
                <a:cs typeface="Calibri"/>
                <a:sym typeface="Calibri"/>
              </a:endParaRPr>
            </a:p>
          </p:txBody>
        </p:sp>
        <p:sp>
          <p:nvSpPr>
            <p:cNvPr id="518" name="Google Shape;518;p15"/>
            <p:cNvSpPr txBox="1"/>
            <p:nvPr/>
          </p:nvSpPr>
          <p:spPr>
            <a:xfrm flipH="1">
              <a:off x="1669002" y="1358247"/>
              <a:ext cx="111998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Attention</a:t>
              </a:r>
              <a:endParaRPr b="1" sz="1700">
                <a:solidFill>
                  <a:schemeClr val="dk1"/>
                </a:solidFill>
                <a:latin typeface="Candara"/>
                <a:ea typeface="Candara"/>
                <a:cs typeface="Candara"/>
                <a:sym typeface="Candara"/>
              </a:endParaRPr>
            </a:p>
          </p:txBody>
        </p:sp>
        <p:cxnSp>
          <p:nvCxnSpPr>
            <p:cNvPr id="520" name="Google Shape;520;p15"/>
            <p:cNvCxnSpPr>
              <a:stCxn id="521" idx="0"/>
              <a:endCxn id="505" idx="0"/>
            </p:cNvCxnSpPr>
            <p:nvPr/>
          </p:nvCxnSpPr>
          <p:spPr>
            <a:xfrm flipH="1">
              <a:off x="4429034" y="1358247"/>
              <a:ext cx="12900" cy="613500"/>
            </a:xfrm>
            <a:prstGeom prst="straightConnector1">
              <a:avLst/>
            </a:prstGeom>
            <a:noFill/>
            <a:ln cap="flat" cmpd="sng" w="50800">
              <a:solidFill>
                <a:schemeClr val="dk1"/>
              </a:solidFill>
              <a:prstDash val="solid"/>
              <a:miter lim="800000"/>
              <a:headEnd len="sm" w="sm" type="none"/>
              <a:tailEnd len="med" w="med" type="triangle"/>
            </a:ln>
          </p:spPr>
        </p:cxnSp>
        <p:sp>
          <p:nvSpPr>
            <p:cNvPr id="521" name="Google Shape;521;p15"/>
            <p:cNvSpPr txBox="1"/>
            <p:nvPr/>
          </p:nvSpPr>
          <p:spPr>
            <a:xfrm flipH="1">
              <a:off x="3843786" y="1358247"/>
              <a:ext cx="1196295"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Thinking</a:t>
              </a:r>
              <a:endParaRPr b="1" sz="1700">
                <a:solidFill>
                  <a:schemeClr val="dk1"/>
                </a:solidFill>
                <a:latin typeface="Candara"/>
                <a:ea typeface="Candara"/>
                <a:cs typeface="Candara"/>
                <a:sym typeface="Candara"/>
              </a:endParaRPr>
            </a:p>
          </p:txBody>
        </p:sp>
        <p:cxnSp>
          <p:nvCxnSpPr>
            <p:cNvPr id="522" name="Google Shape;522;p15"/>
            <p:cNvCxnSpPr>
              <a:stCxn id="523" idx="0"/>
              <a:endCxn id="506" idx="0"/>
            </p:cNvCxnSpPr>
            <p:nvPr/>
          </p:nvCxnSpPr>
          <p:spPr>
            <a:xfrm flipH="1">
              <a:off x="6629150" y="1358247"/>
              <a:ext cx="4800" cy="619500"/>
            </a:xfrm>
            <a:prstGeom prst="straightConnector1">
              <a:avLst/>
            </a:prstGeom>
            <a:noFill/>
            <a:ln cap="flat" cmpd="sng" w="50800">
              <a:solidFill>
                <a:schemeClr val="dk1"/>
              </a:solidFill>
              <a:prstDash val="solid"/>
              <a:miter lim="800000"/>
              <a:headEnd len="sm" w="sm" type="none"/>
              <a:tailEnd len="med" w="med" type="triangle"/>
            </a:ln>
          </p:spPr>
        </p:cxnSp>
        <p:sp>
          <p:nvSpPr>
            <p:cNvPr id="523" name="Google Shape;523;p15"/>
            <p:cNvSpPr txBox="1"/>
            <p:nvPr/>
          </p:nvSpPr>
          <p:spPr>
            <a:xfrm flipH="1">
              <a:off x="6036034" y="1358247"/>
              <a:ext cx="119583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Response</a:t>
              </a:r>
              <a:endParaRPr b="1" sz="1700">
                <a:solidFill>
                  <a:schemeClr val="dk1"/>
                </a:solidFill>
                <a:latin typeface="Candara"/>
                <a:ea typeface="Candara"/>
                <a:cs typeface="Candara"/>
                <a:sym typeface="Candara"/>
              </a:endParaRPr>
            </a:p>
          </p:txBody>
        </p:sp>
        <p:cxnSp>
          <p:nvCxnSpPr>
            <p:cNvPr id="524" name="Google Shape;524;p15"/>
            <p:cNvCxnSpPr/>
            <p:nvPr/>
          </p:nvCxnSpPr>
          <p:spPr>
            <a:xfrm>
              <a:off x="5425146" y="3060397"/>
              <a:ext cx="356334" cy="0"/>
            </a:xfrm>
            <a:prstGeom prst="straightConnector1">
              <a:avLst/>
            </a:prstGeom>
            <a:noFill/>
            <a:ln cap="flat" cmpd="sng" w="50800">
              <a:solidFill>
                <a:schemeClr val="dk1"/>
              </a:solidFill>
              <a:prstDash val="solid"/>
              <a:miter lim="800000"/>
              <a:headEnd len="sm" w="sm" type="none"/>
              <a:tailEnd len="med" w="med" type="triangle"/>
            </a:ln>
          </p:spPr>
        </p:cxnSp>
      </p:grpSp>
      <p:sp>
        <p:nvSpPr>
          <p:cNvPr id="525" name="Google Shape;525;p15"/>
          <p:cNvSpPr/>
          <p:nvPr/>
        </p:nvSpPr>
        <p:spPr>
          <a:xfrm>
            <a:off x="30328" y="0"/>
            <a:ext cx="126913" cy="5744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grpSp>
        <p:nvGrpSpPr>
          <p:cNvPr id="526" name="Google Shape;526;p15"/>
          <p:cNvGrpSpPr/>
          <p:nvPr/>
        </p:nvGrpSpPr>
        <p:grpSpPr>
          <a:xfrm>
            <a:off x="7792677" y="3956729"/>
            <a:ext cx="1283020" cy="1131194"/>
            <a:chOff x="7804400" y="3933283"/>
            <a:chExt cx="1283020" cy="1131194"/>
          </a:xfrm>
        </p:grpSpPr>
        <p:sp>
          <p:nvSpPr>
            <p:cNvPr id="527" name="Google Shape;527;p15"/>
            <p:cNvSpPr txBox="1"/>
            <p:nvPr/>
          </p:nvSpPr>
          <p:spPr>
            <a:xfrm flipH="1">
              <a:off x="7804400" y="3933283"/>
              <a:ext cx="10914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key         </a:t>
              </a:r>
              <a:endParaRPr sz="1400">
                <a:solidFill>
                  <a:schemeClr val="dk1"/>
                </a:solidFill>
                <a:latin typeface="Candara"/>
                <a:ea typeface="Candara"/>
                <a:cs typeface="Candara"/>
                <a:sym typeface="Candara"/>
              </a:endParaRPr>
            </a:p>
          </p:txBody>
        </p:sp>
        <p:sp>
          <p:nvSpPr>
            <p:cNvPr id="528" name="Google Shape;528;p15"/>
            <p:cNvSpPr/>
            <p:nvPr/>
          </p:nvSpPr>
          <p:spPr>
            <a:xfrm>
              <a:off x="7913078" y="4314216"/>
              <a:ext cx="1174342" cy="338553"/>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400"/>
                <a:buFont typeface="Candara"/>
                <a:buNone/>
              </a:pPr>
              <a:r>
                <a:rPr lang="en-US" sz="1400">
                  <a:solidFill>
                    <a:schemeClr val="lt1"/>
                  </a:solidFill>
                  <a:latin typeface="Candara"/>
                  <a:ea typeface="Candara"/>
                  <a:cs typeface="Candara"/>
                  <a:sym typeface="Candara"/>
                </a:rPr>
                <a:t>Primary</a:t>
              </a:r>
              <a:endParaRPr sz="1400">
                <a:solidFill>
                  <a:schemeClr val="lt1"/>
                </a:solidFill>
                <a:latin typeface="Candara"/>
                <a:ea typeface="Candara"/>
                <a:cs typeface="Candara"/>
                <a:sym typeface="Candara"/>
              </a:endParaRPr>
            </a:p>
          </p:txBody>
        </p:sp>
        <p:sp>
          <p:nvSpPr>
            <p:cNvPr id="529" name="Google Shape;529;p15"/>
            <p:cNvSpPr/>
            <p:nvPr/>
          </p:nvSpPr>
          <p:spPr>
            <a:xfrm>
              <a:off x="7913077" y="4725924"/>
              <a:ext cx="1174343" cy="33855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Associated</a:t>
              </a:r>
              <a:endParaRPr sz="1400">
                <a:solidFill>
                  <a:schemeClr val="dk1"/>
                </a:solidFill>
                <a:latin typeface="Candara"/>
                <a:ea typeface="Candara"/>
                <a:cs typeface="Candara"/>
                <a:sym typeface="Candara"/>
              </a:endParaRPr>
            </a:p>
          </p:txBody>
        </p:sp>
        <p:cxnSp>
          <p:nvCxnSpPr>
            <p:cNvPr id="530" name="Google Shape;530;p15"/>
            <p:cNvCxnSpPr/>
            <p:nvPr/>
          </p:nvCxnSpPr>
          <p:spPr>
            <a:xfrm>
              <a:off x="7889631" y="4179232"/>
              <a:ext cx="1174343" cy="0"/>
            </a:xfrm>
            <a:prstGeom prst="straightConnector1">
              <a:avLst/>
            </a:prstGeom>
            <a:noFill/>
            <a:ln cap="flat" cmpd="sng" w="12700">
              <a:solidFill>
                <a:schemeClr val="dk1"/>
              </a:solidFill>
              <a:prstDash val="solid"/>
              <a:miter lim="800000"/>
              <a:headEnd len="sm" w="sm" type="none"/>
              <a:tailEnd len="sm" w="sm" type="none"/>
            </a:ln>
          </p:spPr>
        </p:cxnSp>
      </p:grpSp>
      <p:sp>
        <p:nvSpPr>
          <p:cNvPr id="531" name="Google Shape;531;p15"/>
          <p:cNvSpPr/>
          <p:nvPr/>
        </p:nvSpPr>
        <p:spPr>
          <a:xfrm rot="-5400000">
            <a:off x="149763" y="337331"/>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32" name="Google Shape;532;p15"/>
          <p:cNvSpPr txBox="1"/>
          <p:nvPr/>
        </p:nvSpPr>
        <p:spPr>
          <a:xfrm>
            <a:off x="2793" y="4891757"/>
            <a:ext cx="194881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ndara"/>
              <a:buNone/>
            </a:pPr>
            <a:r>
              <a:rPr lang="en-US" sz="1000">
                <a:solidFill>
                  <a:schemeClr val="dk1"/>
                </a:solidFill>
                <a:latin typeface="Candara"/>
                <a:ea typeface="Candara"/>
                <a:cs typeface="Candara"/>
                <a:sym typeface="Candara"/>
              </a:rPr>
              <a:t>©Cengage Learning</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536" name="Shape 536"/>
        <p:cNvGrpSpPr/>
        <p:nvPr/>
      </p:nvGrpSpPr>
      <p:grpSpPr>
        <a:xfrm>
          <a:off x="0" y="0"/>
          <a:ext cx="0" cy="0"/>
          <a:chOff x="0" y="0"/>
          <a:chExt cx="0" cy="0"/>
        </a:xfrm>
      </p:grpSpPr>
      <p:sp>
        <p:nvSpPr>
          <p:cNvPr id="537" name="Google Shape;537;p16"/>
          <p:cNvSpPr/>
          <p:nvPr/>
        </p:nvSpPr>
        <p:spPr>
          <a:xfrm>
            <a:off x="91990" y="1151154"/>
            <a:ext cx="868695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Candara"/>
              <a:buNone/>
            </a:pPr>
            <a:r>
              <a:rPr lang="en-US" sz="1800">
                <a:solidFill>
                  <a:schemeClr val="dk1"/>
                </a:solidFill>
                <a:latin typeface="Candara"/>
                <a:ea typeface="Candara"/>
                <a:cs typeface="Candara"/>
                <a:sym typeface="Candara"/>
              </a:rPr>
              <a:t>Suatu hambatan perkembangan yang secara signifikan mempengaruhi komunikasi verbal dan nonverbal, perilaku, dan interaksi sosial. </a:t>
            </a:r>
            <a:endParaRPr sz="1800">
              <a:solidFill>
                <a:schemeClr val="dk1"/>
              </a:solidFill>
              <a:latin typeface="Calibri"/>
              <a:ea typeface="Calibri"/>
              <a:cs typeface="Calibri"/>
              <a:sym typeface="Calibri"/>
            </a:endParaRPr>
          </a:p>
        </p:txBody>
      </p:sp>
      <p:sp>
        <p:nvSpPr>
          <p:cNvPr id="538" name="Google Shape;538;p16"/>
          <p:cNvSpPr/>
          <p:nvPr/>
        </p:nvSpPr>
        <p:spPr>
          <a:xfrm>
            <a:off x="776488" y="2041534"/>
            <a:ext cx="5150179" cy="2865186"/>
          </a:xfrm>
          <a:prstGeom prst="rect">
            <a:avLst/>
          </a:prstGeom>
          <a:solidFill>
            <a:schemeClr val="lt1"/>
          </a:solidFill>
          <a:ln cap="flat" cmpd="sng" w="28575">
            <a:solidFill>
              <a:srgbClr val="002060"/>
            </a:solidFill>
            <a:prstDash val="dash"/>
            <a:miter lim="800000"/>
            <a:headEnd len="sm" w="sm" type="none"/>
            <a:tailEnd len="sm" w="sm" type="none"/>
          </a:ln>
        </p:spPr>
        <p:txBody>
          <a:bodyPr anchorCtr="0" anchor="ctr" bIns="45700" lIns="91425" spcFirstLastPara="1" rIns="91425" wrap="square" tIns="45700">
            <a:noAutofit/>
          </a:bodyPr>
          <a:lstStyle/>
          <a:p>
            <a:pPr indent="-161925" lvl="0" marL="257175" marR="0" rtl="0" algn="l">
              <a:spcBef>
                <a:spcPts val="0"/>
              </a:spcBef>
              <a:spcAft>
                <a:spcPts val="0"/>
              </a:spcAft>
              <a:buClr>
                <a:schemeClr val="dk1"/>
              </a:buClr>
              <a:buSzPts val="1500"/>
              <a:buFont typeface="Arial"/>
              <a:buNone/>
            </a:pPr>
            <a:r>
              <a:t/>
            </a:r>
            <a:endParaRPr sz="1500">
              <a:solidFill>
                <a:schemeClr val="dk1"/>
              </a:solidFill>
              <a:latin typeface="Candara"/>
              <a:ea typeface="Candara"/>
              <a:cs typeface="Candara"/>
              <a:sym typeface="Candara"/>
            </a:endParaRPr>
          </a:p>
          <a:p>
            <a:pPr indent="-257175" lvl="0" marL="257175" marR="0" rtl="0" algn="l">
              <a:spcBef>
                <a:spcPts val="0"/>
              </a:spcBef>
              <a:spcAft>
                <a:spcPts val="0"/>
              </a:spcAft>
              <a:buClr>
                <a:schemeClr val="dk1"/>
              </a:buClr>
              <a:buSzPts val="1500"/>
              <a:buFont typeface="Arial"/>
              <a:buChar char="•"/>
            </a:pPr>
            <a:r>
              <a:rPr lang="en-US" sz="1500">
                <a:solidFill>
                  <a:schemeClr val="dk1"/>
                </a:solidFill>
                <a:latin typeface="Candara"/>
                <a:ea typeface="Candara"/>
                <a:cs typeface="Candara"/>
                <a:sym typeface="Candara"/>
              </a:rPr>
              <a:t>Menunjukkan perilaku repetitif (pengulangan), misalnya: berputar-putar dengan cepat, mengepak-ngepakkan tangan;</a:t>
            </a:r>
            <a:endParaRPr sz="1800">
              <a:solidFill>
                <a:schemeClr val="dk1"/>
              </a:solidFill>
              <a:latin typeface="Calibri"/>
              <a:ea typeface="Calibri"/>
              <a:cs typeface="Calibri"/>
              <a:sym typeface="Calibri"/>
            </a:endParaRPr>
          </a:p>
          <a:p>
            <a:pPr indent="-257175" lvl="0" marL="257175" marR="0" rtl="0" algn="l">
              <a:spcBef>
                <a:spcPts val="0"/>
              </a:spcBef>
              <a:spcAft>
                <a:spcPts val="0"/>
              </a:spcAft>
              <a:buClr>
                <a:schemeClr val="dk1"/>
              </a:buClr>
              <a:buSzPts val="1500"/>
              <a:buFont typeface="Arial"/>
              <a:buChar char="•"/>
            </a:pPr>
            <a:r>
              <a:rPr lang="en-US" sz="1500">
                <a:solidFill>
                  <a:schemeClr val="dk1"/>
                </a:solidFill>
                <a:latin typeface="Candara"/>
                <a:ea typeface="Candara"/>
                <a:cs typeface="Candara"/>
                <a:sym typeface="Candara"/>
              </a:rPr>
              <a:t>Over selektif terhadap stimulus;</a:t>
            </a:r>
            <a:endParaRPr sz="1800">
              <a:solidFill>
                <a:schemeClr val="dk1"/>
              </a:solidFill>
              <a:latin typeface="Calibri"/>
              <a:ea typeface="Calibri"/>
              <a:cs typeface="Calibri"/>
              <a:sym typeface="Calibri"/>
            </a:endParaRPr>
          </a:p>
          <a:p>
            <a:pPr indent="-257175" lvl="0" marL="257175" marR="0" rtl="0" algn="l">
              <a:spcBef>
                <a:spcPts val="0"/>
              </a:spcBef>
              <a:spcAft>
                <a:spcPts val="0"/>
              </a:spcAft>
              <a:buClr>
                <a:schemeClr val="dk1"/>
              </a:buClr>
              <a:buSzPts val="1500"/>
              <a:buFont typeface="Arial"/>
              <a:buChar char="•"/>
            </a:pPr>
            <a:r>
              <a:rPr lang="en-US" sz="1500">
                <a:solidFill>
                  <a:schemeClr val="dk1"/>
                </a:solidFill>
                <a:latin typeface="Candara"/>
                <a:ea typeface="Candara"/>
                <a:cs typeface="Candara"/>
                <a:sym typeface="Candara"/>
              </a:rPr>
              <a:t>Kesulitan dalam membuat generalisasi;</a:t>
            </a:r>
            <a:endParaRPr sz="1800">
              <a:solidFill>
                <a:schemeClr val="dk1"/>
              </a:solidFill>
              <a:latin typeface="Calibri"/>
              <a:ea typeface="Calibri"/>
              <a:cs typeface="Calibri"/>
              <a:sym typeface="Calibri"/>
            </a:endParaRPr>
          </a:p>
          <a:p>
            <a:pPr indent="-257175" lvl="0" marL="257175" marR="0" rtl="0" algn="l">
              <a:spcBef>
                <a:spcPts val="0"/>
              </a:spcBef>
              <a:spcAft>
                <a:spcPts val="0"/>
              </a:spcAft>
              <a:buClr>
                <a:schemeClr val="dk1"/>
              </a:buClr>
              <a:buSzPts val="1500"/>
              <a:buFont typeface="Arial"/>
              <a:buChar char="•"/>
            </a:pPr>
            <a:r>
              <a:rPr lang="en-US" sz="1500">
                <a:solidFill>
                  <a:schemeClr val="dk1"/>
                </a:solidFill>
                <a:latin typeface="Candara"/>
                <a:ea typeface="Candara"/>
                <a:cs typeface="Candara"/>
                <a:sym typeface="Candara"/>
              </a:rPr>
              <a:t>Tidak fleksibel, tidak suka perubahan yang ada di lingkungan atau perubahan rutinitas;</a:t>
            </a:r>
            <a:endParaRPr sz="1800">
              <a:solidFill>
                <a:schemeClr val="dk1"/>
              </a:solidFill>
              <a:latin typeface="Calibri"/>
              <a:ea typeface="Calibri"/>
              <a:cs typeface="Calibri"/>
              <a:sym typeface="Calibri"/>
            </a:endParaRPr>
          </a:p>
          <a:p>
            <a:pPr indent="-257175" lvl="0" marL="257175" marR="0" rtl="0" algn="l">
              <a:spcBef>
                <a:spcPts val="0"/>
              </a:spcBef>
              <a:spcAft>
                <a:spcPts val="0"/>
              </a:spcAft>
              <a:buClr>
                <a:schemeClr val="dk1"/>
              </a:buClr>
              <a:buSzPts val="1500"/>
              <a:buFont typeface="Arial"/>
              <a:buChar char="•"/>
            </a:pPr>
            <a:r>
              <a:rPr lang="en-US" sz="1500">
                <a:solidFill>
                  <a:schemeClr val="dk1"/>
                </a:solidFill>
                <a:latin typeface="Candara"/>
                <a:ea typeface="Candara"/>
                <a:cs typeface="Candara"/>
                <a:sym typeface="Candara"/>
              </a:rPr>
              <a:t>Kesulitan dalam memberikan respon sensori.</a:t>
            </a:r>
            <a:endParaRPr sz="1500">
              <a:solidFill>
                <a:schemeClr val="dk1"/>
              </a:solidFill>
              <a:latin typeface="Candara"/>
              <a:ea typeface="Candara"/>
              <a:cs typeface="Candara"/>
              <a:sym typeface="Candara"/>
            </a:endParaRPr>
          </a:p>
        </p:txBody>
      </p:sp>
      <p:sp>
        <p:nvSpPr>
          <p:cNvPr id="539" name="Google Shape;539;p16"/>
          <p:cNvSpPr/>
          <p:nvPr/>
        </p:nvSpPr>
        <p:spPr>
          <a:xfrm>
            <a:off x="174827" y="1816930"/>
            <a:ext cx="2353884" cy="449208"/>
          </a:xfrm>
          <a:prstGeom prst="rect">
            <a:avLst/>
          </a:prstGeom>
          <a:solidFill>
            <a:schemeClr val="lt1"/>
          </a:solidFill>
          <a:ln cap="flat" cmpd="sng" w="28575">
            <a:solidFill>
              <a:srgbClr val="00206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Candara"/>
              <a:buNone/>
            </a:pPr>
            <a:r>
              <a:rPr b="1" lang="en-US" sz="1800">
                <a:solidFill>
                  <a:schemeClr val="dk1"/>
                </a:solidFill>
                <a:latin typeface="Candara"/>
                <a:ea typeface="Candara"/>
                <a:cs typeface="Candara"/>
                <a:sym typeface="Candara"/>
              </a:rPr>
              <a:t>Karakteristik Perilaku</a:t>
            </a:r>
            <a:endParaRPr b="1" sz="1800">
              <a:solidFill>
                <a:schemeClr val="dk1"/>
              </a:solidFill>
              <a:latin typeface="Candara"/>
              <a:ea typeface="Candara"/>
              <a:cs typeface="Candara"/>
              <a:sym typeface="Candara"/>
            </a:endParaRPr>
          </a:p>
        </p:txBody>
      </p:sp>
      <p:sp>
        <p:nvSpPr>
          <p:cNvPr id="540" name="Google Shape;540;p16"/>
          <p:cNvSpPr txBox="1"/>
          <p:nvPr>
            <p:ph idx="4294967295" type="title"/>
          </p:nvPr>
        </p:nvSpPr>
        <p:spPr>
          <a:xfrm>
            <a:off x="488950" y="727690"/>
            <a:ext cx="8166100" cy="5937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ndara"/>
              <a:buNone/>
            </a:pPr>
            <a:r>
              <a:rPr b="1" lang="en-US">
                <a:latin typeface="Candara"/>
                <a:ea typeface="Candara"/>
                <a:cs typeface="Candara"/>
                <a:sym typeface="Candara"/>
              </a:rPr>
              <a:t>AUTISM</a:t>
            </a:r>
            <a:endParaRPr/>
          </a:p>
        </p:txBody>
      </p:sp>
      <p:pic>
        <p:nvPicPr>
          <p:cNvPr id="541" name="Google Shape;541;p16"/>
          <p:cNvPicPr preferRelativeResize="0"/>
          <p:nvPr/>
        </p:nvPicPr>
        <p:blipFill rotWithShape="1">
          <a:blip r:embed="rId3">
            <a:alphaModFix/>
          </a:blip>
          <a:srcRect b="0" l="0" r="0" t="0"/>
          <a:stretch/>
        </p:blipFill>
        <p:spPr>
          <a:xfrm>
            <a:off x="5249333" y="1896533"/>
            <a:ext cx="4783313" cy="3427589"/>
          </a:xfrm>
          <a:prstGeom prst="rect">
            <a:avLst/>
          </a:prstGeom>
          <a:noFill/>
          <a:ln>
            <a:noFill/>
          </a:ln>
        </p:spPr>
      </p:pic>
      <p:sp>
        <p:nvSpPr>
          <p:cNvPr id="542" name="Google Shape;542;p16"/>
          <p:cNvSpPr/>
          <p:nvPr/>
        </p:nvSpPr>
        <p:spPr>
          <a:xfrm>
            <a:off x="30330" y="0"/>
            <a:ext cx="123320" cy="72769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43" name="Google Shape;543;p16"/>
          <p:cNvSpPr/>
          <p:nvPr/>
        </p:nvSpPr>
        <p:spPr>
          <a:xfrm rot="-5400000">
            <a:off x="142884" y="552864"/>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547" name="Shape 547"/>
        <p:cNvGrpSpPr/>
        <p:nvPr/>
      </p:nvGrpSpPr>
      <p:grpSpPr>
        <a:xfrm>
          <a:off x="0" y="0"/>
          <a:ext cx="0" cy="0"/>
          <a:chOff x="0" y="0"/>
          <a:chExt cx="0" cy="0"/>
        </a:xfrm>
      </p:grpSpPr>
      <p:sp>
        <p:nvSpPr>
          <p:cNvPr id="548" name="Google Shape;548;p17"/>
          <p:cNvSpPr txBox="1"/>
          <p:nvPr/>
        </p:nvSpPr>
        <p:spPr>
          <a:xfrm>
            <a:off x="58290" y="805162"/>
            <a:ext cx="3509872"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100"/>
              <a:buFont typeface="Candara"/>
              <a:buNone/>
            </a:pPr>
            <a:r>
              <a:rPr b="1" lang="en-US" sz="2100">
                <a:solidFill>
                  <a:schemeClr val="dk1"/>
                </a:solidFill>
                <a:latin typeface="Candara"/>
                <a:ea typeface="Candara"/>
                <a:cs typeface="Candara"/>
                <a:sym typeface="Candara"/>
              </a:rPr>
              <a:t>IPM </a:t>
            </a:r>
            <a:r>
              <a:rPr lang="en-US" sz="2100">
                <a:solidFill>
                  <a:schemeClr val="dk1"/>
                </a:solidFill>
                <a:latin typeface="Candara"/>
                <a:ea typeface="Candara"/>
                <a:cs typeface="Candara"/>
                <a:sym typeface="Candara"/>
              </a:rPr>
              <a:t>Individu dengan </a:t>
            </a:r>
            <a:r>
              <a:rPr b="1" lang="en-US" sz="2100">
                <a:solidFill>
                  <a:schemeClr val="dk1"/>
                </a:solidFill>
                <a:latin typeface="Candara"/>
                <a:ea typeface="Candara"/>
                <a:cs typeface="Candara"/>
                <a:sym typeface="Candara"/>
              </a:rPr>
              <a:t>AUTISM</a:t>
            </a:r>
            <a:endParaRPr sz="1800">
              <a:solidFill>
                <a:schemeClr val="dk1"/>
              </a:solidFill>
              <a:latin typeface="Calibri"/>
              <a:ea typeface="Calibri"/>
              <a:cs typeface="Calibri"/>
              <a:sym typeface="Calibri"/>
            </a:endParaRPr>
          </a:p>
        </p:txBody>
      </p:sp>
      <p:grpSp>
        <p:nvGrpSpPr>
          <p:cNvPr id="549" name="Google Shape;549;p17"/>
          <p:cNvGrpSpPr/>
          <p:nvPr/>
        </p:nvGrpSpPr>
        <p:grpSpPr>
          <a:xfrm>
            <a:off x="889925" y="777053"/>
            <a:ext cx="8254075" cy="3935739"/>
            <a:chOff x="98303" y="484952"/>
            <a:chExt cx="8629361" cy="4605771"/>
          </a:xfrm>
        </p:grpSpPr>
        <p:sp>
          <p:nvSpPr>
            <p:cNvPr id="550" name="Google Shape;550;p17"/>
            <p:cNvSpPr/>
            <p:nvPr/>
          </p:nvSpPr>
          <p:spPr>
            <a:xfrm>
              <a:off x="115191" y="854223"/>
              <a:ext cx="8612473" cy="4236500"/>
            </a:xfrm>
            <a:prstGeom prst="ellipse">
              <a:avLst/>
            </a:prstGeom>
            <a:solidFill>
              <a:srgbClr val="FFF2CC"/>
            </a:solidFill>
            <a:ln cap="flat" cmpd="sng" w="12700">
              <a:solidFill>
                <a:schemeClr val="dk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51" name="Google Shape;551;p17"/>
            <p:cNvSpPr/>
            <p:nvPr/>
          </p:nvSpPr>
          <p:spPr>
            <a:xfrm>
              <a:off x="1198989" y="1977637"/>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52" name="Google Shape;552;p17"/>
            <p:cNvSpPr txBox="1"/>
            <p:nvPr/>
          </p:nvSpPr>
          <p:spPr>
            <a:xfrm>
              <a:off x="1378771" y="2375329"/>
              <a:ext cx="1504336"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Vision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Hearing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Kinesthetic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highlight>
                    <a:srgbClr val="FFFF00"/>
                  </a:highlight>
                  <a:latin typeface="Candara"/>
                  <a:ea typeface="Candara"/>
                  <a:cs typeface="Candara"/>
                  <a:sym typeface="Candara"/>
                </a:rPr>
                <a:t>Haptic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Gustatory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Olfactory</a:t>
              </a:r>
              <a:endParaRPr sz="1700">
                <a:solidFill>
                  <a:schemeClr val="dk1"/>
                </a:solidFill>
                <a:latin typeface="Candara"/>
                <a:ea typeface="Candara"/>
                <a:cs typeface="Candara"/>
                <a:sym typeface="Candara"/>
              </a:endParaRPr>
            </a:p>
          </p:txBody>
        </p:sp>
        <p:sp>
          <p:nvSpPr>
            <p:cNvPr id="553" name="Google Shape;553;p17"/>
            <p:cNvSpPr txBox="1"/>
            <p:nvPr/>
          </p:nvSpPr>
          <p:spPr>
            <a:xfrm flipH="1">
              <a:off x="1298702" y="1990505"/>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554" name="Google Shape;554;p17"/>
            <p:cNvSpPr/>
            <p:nvPr/>
          </p:nvSpPr>
          <p:spPr>
            <a:xfrm>
              <a:off x="3110973" y="949856"/>
              <a:ext cx="2595582" cy="3847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ndara"/>
                <a:buNone/>
              </a:pPr>
              <a:r>
                <a:rPr b="1" lang="en-US" sz="1800" cap="none">
                  <a:solidFill>
                    <a:schemeClr val="dk1"/>
                  </a:solidFill>
                  <a:latin typeface="Candara"/>
                  <a:ea typeface="Candara"/>
                  <a:cs typeface="Candara"/>
                  <a:sym typeface="Candara"/>
                </a:rPr>
                <a:t>EXECUTIVE FUNTION</a:t>
              </a:r>
              <a:endParaRPr sz="1800">
                <a:solidFill>
                  <a:schemeClr val="dk1"/>
                </a:solidFill>
                <a:latin typeface="Calibri"/>
                <a:ea typeface="Calibri"/>
                <a:cs typeface="Calibri"/>
                <a:sym typeface="Calibri"/>
              </a:endParaRPr>
            </a:p>
          </p:txBody>
        </p:sp>
        <p:sp>
          <p:nvSpPr>
            <p:cNvPr id="555" name="Google Shape;555;p17"/>
            <p:cNvSpPr txBox="1"/>
            <p:nvPr/>
          </p:nvSpPr>
          <p:spPr>
            <a:xfrm flipH="1">
              <a:off x="98303" y="2875526"/>
              <a:ext cx="105038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Stimulus</a:t>
              </a:r>
              <a:endParaRPr b="1" sz="1700">
                <a:solidFill>
                  <a:schemeClr val="dk1"/>
                </a:solidFill>
                <a:latin typeface="Candara"/>
                <a:ea typeface="Candara"/>
                <a:cs typeface="Candara"/>
                <a:sym typeface="Candara"/>
              </a:endParaRPr>
            </a:p>
          </p:txBody>
        </p:sp>
        <p:sp>
          <p:nvSpPr>
            <p:cNvPr id="556" name="Google Shape;556;p17"/>
            <p:cNvSpPr/>
            <p:nvPr/>
          </p:nvSpPr>
          <p:spPr>
            <a:xfrm>
              <a:off x="3399075" y="1971828"/>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57" name="Google Shape;557;p17"/>
            <p:cNvSpPr/>
            <p:nvPr/>
          </p:nvSpPr>
          <p:spPr>
            <a:xfrm>
              <a:off x="5599160" y="1977636"/>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58" name="Google Shape;558;p17"/>
            <p:cNvSpPr txBox="1"/>
            <p:nvPr/>
          </p:nvSpPr>
          <p:spPr>
            <a:xfrm>
              <a:off x="3579234" y="2375329"/>
              <a:ext cx="1504336" cy="14003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Memory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Classification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Association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Reasoning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Evaluation</a:t>
              </a:r>
              <a:endParaRPr b="1" sz="1700">
                <a:solidFill>
                  <a:schemeClr val="lt1"/>
                </a:solidFill>
                <a:highlight>
                  <a:srgbClr val="FF0000"/>
                </a:highlight>
                <a:latin typeface="Candara"/>
                <a:ea typeface="Candara"/>
                <a:cs typeface="Candara"/>
                <a:sym typeface="Candara"/>
              </a:endParaRPr>
            </a:p>
          </p:txBody>
        </p:sp>
        <p:sp>
          <p:nvSpPr>
            <p:cNvPr id="559" name="Google Shape;559;p17"/>
            <p:cNvSpPr txBox="1"/>
            <p:nvPr/>
          </p:nvSpPr>
          <p:spPr>
            <a:xfrm flipH="1">
              <a:off x="3455150"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Processing</a:t>
              </a:r>
              <a:endParaRPr b="1" sz="1700">
                <a:solidFill>
                  <a:schemeClr val="dk1"/>
                </a:solidFill>
                <a:latin typeface="Candara"/>
                <a:ea typeface="Candara"/>
                <a:cs typeface="Candara"/>
                <a:sym typeface="Candara"/>
              </a:endParaRPr>
            </a:p>
          </p:txBody>
        </p:sp>
        <p:cxnSp>
          <p:nvCxnSpPr>
            <p:cNvPr id="560" name="Google Shape;560;p17"/>
            <p:cNvCxnSpPr/>
            <p:nvPr/>
          </p:nvCxnSpPr>
          <p:spPr>
            <a:xfrm flipH="1" rot="10800000">
              <a:off x="2208519" y="4604574"/>
              <a:ext cx="4435620" cy="2191"/>
            </a:xfrm>
            <a:prstGeom prst="straightConnector1">
              <a:avLst/>
            </a:prstGeom>
            <a:noFill/>
            <a:ln cap="flat" cmpd="sng" w="38100">
              <a:solidFill>
                <a:schemeClr val="dk1"/>
              </a:solidFill>
              <a:prstDash val="solid"/>
              <a:miter lim="800000"/>
              <a:headEnd len="sm" w="sm" type="none"/>
              <a:tailEnd len="sm" w="sm" type="none"/>
            </a:ln>
          </p:spPr>
        </p:cxnSp>
        <p:cxnSp>
          <p:nvCxnSpPr>
            <p:cNvPr id="561" name="Google Shape;561;p17"/>
            <p:cNvCxnSpPr>
              <a:endCxn id="551" idx="2"/>
            </p:cNvCxnSpPr>
            <p:nvPr/>
          </p:nvCxnSpPr>
          <p:spPr>
            <a:xfrm rot="10800000">
              <a:off x="2228993" y="4261112"/>
              <a:ext cx="0" cy="338400"/>
            </a:xfrm>
            <a:prstGeom prst="straightConnector1">
              <a:avLst/>
            </a:prstGeom>
            <a:noFill/>
            <a:ln cap="flat" cmpd="sng" w="38100">
              <a:solidFill>
                <a:schemeClr val="dk1"/>
              </a:solidFill>
              <a:prstDash val="solid"/>
              <a:miter lim="800000"/>
              <a:headEnd len="sm" w="sm" type="none"/>
              <a:tailEnd len="med" w="med" type="triangle"/>
            </a:ln>
          </p:spPr>
        </p:cxnSp>
        <p:cxnSp>
          <p:nvCxnSpPr>
            <p:cNvPr id="562" name="Google Shape;562;p17"/>
            <p:cNvCxnSpPr>
              <a:endCxn id="557" idx="2"/>
            </p:cNvCxnSpPr>
            <p:nvPr/>
          </p:nvCxnSpPr>
          <p:spPr>
            <a:xfrm rot="10800000">
              <a:off x="6629163" y="4261111"/>
              <a:ext cx="0" cy="356700"/>
            </a:xfrm>
            <a:prstGeom prst="straightConnector1">
              <a:avLst/>
            </a:prstGeom>
            <a:noFill/>
            <a:ln cap="flat" cmpd="sng" w="38100">
              <a:solidFill>
                <a:schemeClr val="dk1"/>
              </a:solidFill>
              <a:prstDash val="solid"/>
              <a:miter lim="800000"/>
              <a:headEnd len="sm" w="sm" type="none"/>
              <a:tailEnd len="med" w="med" type="triangle"/>
            </a:ln>
          </p:spPr>
        </p:cxnSp>
        <p:cxnSp>
          <p:nvCxnSpPr>
            <p:cNvPr id="563" name="Google Shape;563;p17"/>
            <p:cNvCxnSpPr/>
            <p:nvPr/>
          </p:nvCxnSpPr>
          <p:spPr>
            <a:xfrm rot="10800000">
              <a:off x="4396717" y="4255303"/>
              <a:ext cx="0" cy="344198"/>
            </a:xfrm>
            <a:prstGeom prst="straightConnector1">
              <a:avLst/>
            </a:prstGeom>
            <a:noFill/>
            <a:ln cap="flat" cmpd="sng" w="38100">
              <a:solidFill>
                <a:schemeClr val="dk1"/>
              </a:solidFill>
              <a:prstDash val="solid"/>
              <a:miter lim="800000"/>
              <a:headEnd len="sm" w="sm" type="none"/>
              <a:tailEnd len="med" w="med" type="triangle"/>
            </a:ln>
          </p:spPr>
        </p:cxnSp>
        <p:sp>
          <p:nvSpPr>
            <p:cNvPr id="564" name="Google Shape;564;p17"/>
            <p:cNvSpPr txBox="1"/>
            <p:nvPr/>
          </p:nvSpPr>
          <p:spPr>
            <a:xfrm flipH="1">
              <a:off x="5599161"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565" name="Google Shape;565;p17"/>
            <p:cNvSpPr txBox="1"/>
            <p:nvPr/>
          </p:nvSpPr>
          <p:spPr>
            <a:xfrm>
              <a:off x="5698924" y="2355375"/>
              <a:ext cx="1960293"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Speaking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Writing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Motor Response</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Dancing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Running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Social Interactions</a:t>
              </a:r>
              <a:endParaRPr b="1" sz="1700">
                <a:solidFill>
                  <a:schemeClr val="lt1"/>
                </a:solidFill>
                <a:highlight>
                  <a:srgbClr val="FF0000"/>
                </a:highlight>
                <a:latin typeface="Candara"/>
                <a:ea typeface="Candara"/>
                <a:cs typeface="Candara"/>
                <a:sym typeface="Candara"/>
              </a:endParaRPr>
            </a:p>
          </p:txBody>
        </p:sp>
        <p:cxnSp>
          <p:nvCxnSpPr>
            <p:cNvPr id="566" name="Google Shape;566;p17"/>
            <p:cNvCxnSpPr/>
            <p:nvPr/>
          </p:nvCxnSpPr>
          <p:spPr>
            <a:xfrm>
              <a:off x="1063584" y="3060397"/>
              <a:ext cx="329038" cy="0"/>
            </a:xfrm>
            <a:prstGeom prst="straightConnector1">
              <a:avLst/>
            </a:prstGeom>
            <a:noFill/>
            <a:ln cap="flat" cmpd="sng" w="50800">
              <a:solidFill>
                <a:schemeClr val="dk1"/>
              </a:solidFill>
              <a:prstDash val="solid"/>
              <a:miter lim="800000"/>
              <a:headEnd len="sm" w="sm" type="none"/>
              <a:tailEnd len="med" w="med" type="triangle"/>
            </a:ln>
          </p:spPr>
        </p:cxnSp>
        <p:cxnSp>
          <p:nvCxnSpPr>
            <p:cNvPr id="567" name="Google Shape;567;p17"/>
            <p:cNvCxnSpPr/>
            <p:nvPr/>
          </p:nvCxnSpPr>
          <p:spPr>
            <a:xfrm>
              <a:off x="3222900" y="3060397"/>
              <a:ext cx="356334" cy="0"/>
            </a:xfrm>
            <a:prstGeom prst="straightConnector1">
              <a:avLst/>
            </a:prstGeom>
            <a:noFill/>
            <a:ln cap="flat" cmpd="sng" w="50800">
              <a:solidFill>
                <a:schemeClr val="dk1"/>
              </a:solidFill>
              <a:prstDash val="solid"/>
              <a:miter lim="800000"/>
              <a:headEnd len="sm" w="sm" type="none"/>
              <a:tailEnd len="med" w="med" type="triangle"/>
            </a:ln>
          </p:spPr>
        </p:cxnSp>
        <p:cxnSp>
          <p:nvCxnSpPr>
            <p:cNvPr id="568" name="Google Shape;568;p17"/>
            <p:cNvCxnSpPr>
              <a:stCxn id="569" idx="0"/>
              <a:endCxn id="551" idx="0"/>
            </p:cNvCxnSpPr>
            <p:nvPr/>
          </p:nvCxnSpPr>
          <p:spPr>
            <a:xfrm>
              <a:off x="2228993" y="1358247"/>
              <a:ext cx="0" cy="619500"/>
            </a:xfrm>
            <a:prstGeom prst="straightConnector1">
              <a:avLst/>
            </a:prstGeom>
            <a:noFill/>
            <a:ln cap="flat" cmpd="sng" w="50800">
              <a:solidFill>
                <a:schemeClr val="dk1"/>
              </a:solidFill>
              <a:prstDash val="solid"/>
              <a:miter lim="800000"/>
              <a:headEnd len="sm" w="sm" type="none"/>
              <a:tailEnd len="med" w="med" type="triangle"/>
            </a:ln>
          </p:spPr>
        </p:cxnSp>
        <p:sp>
          <p:nvSpPr>
            <p:cNvPr id="570" name="Google Shape;570;p17"/>
            <p:cNvSpPr/>
            <p:nvPr/>
          </p:nvSpPr>
          <p:spPr>
            <a:xfrm>
              <a:off x="3170245" y="484952"/>
              <a:ext cx="2345514" cy="3883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7E39"/>
                </a:buClr>
                <a:buSzPts val="1900"/>
                <a:buFont typeface="Candara"/>
                <a:buNone/>
              </a:pPr>
              <a:r>
                <a:rPr b="1" lang="en-US" sz="1900" cap="none">
                  <a:solidFill>
                    <a:srgbClr val="007E39"/>
                  </a:solidFill>
                  <a:latin typeface="Candara"/>
                  <a:ea typeface="Candara"/>
                  <a:cs typeface="Candara"/>
                  <a:sym typeface="Candara"/>
                </a:rPr>
                <a:t>Emotional Context</a:t>
              </a:r>
              <a:endParaRPr sz="1800">
                <a:solidFill>
                  <a:schemeClr val="dk1"/>
                </a:solidFill>
                <a:latin typeface="Calibri"/>
                <a:ea typeface="Calibri"/>
                <a:cs typeface="Calibri"/>
                <a:sym typeface="Calibri"/>
              </a:endParaRPr>
            </a:p>
          </p:txBody>
        </p:sp>
        <p:sp>
          <p:nvSpPr>
            <p:cNvPr id="569" name="Google Shape;569;p17"/>
            <p:cNvSpPr txBox="1"/>
            <p:nvPr/>
          </p:nvSpPr>
          <p:spPr>
            <a:xfrm flipH="1">
              <a:off x="1669002" y="1358247"/>
              <a:ext cx="111998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Attention</a:t>
              </a:r>
              <a:endParaRPr b="1" sz="1700">
                <a:solidFill>
                  <a:schemeClr val="dk1"/>
                </a:solidFill>
                <a:latin typeface="Candara"/>
                <a:ea typeface="Candara"/>
                <a:cs typeface="Candara"/>
                <a:sym typeface="Candara"/>
              </a:endParaRPr>
            </a:p>
          </p:txBody>
        </p:sp>
        <p:cxnSp>
          <p:nvCxnSpPr>
            <p:cNvPr id="571" name="Google Shape;571;p17"/>
            <p:cNvCxnSpPr>
              <a:stCxn id="572" idx="0"/>
              <a:endCxn id="556" idx="0"/>
            </p:cNvCxnSpPr>
            <p:nvPr/>
          </p:nvCxnSpPr>
          <p:spPr>
            <a:xfrm flipH="1">
              <a:off x="4429034" y="1358247"/>
              <a:ext cx="12900" cy="613500"/>
            </a:xfrm>
            <a:prstGeom prst="straightConnector1">
              <a:avLst/>
            </a:prstGeom>
            <a:noFill/>
            <a:ln cap="flat" cmpd="sng" w="50800">
              <a:solidFill>
                <a:schemeClr val="dk1"/>
              </a:solidFill>
              <a:prstDash val="solid"/>
              <a:miter lim="800000"/>
              <a:headEnd len="sm" w="sm" type="none"/>
              <a:tailEnd len="med" w="med" type="triangle"/>
            </a:ln>
          </p:spPr>
        </p:cxnSp>
        <p:sp>
          <p:nvSpPr>
            <p:cNvPr id="572" name="Google Shape;572;p17"/>
            <p:cNvSpPr txBox="1"/>
            <p:nvPr/>
          </p:nvSpPr>
          <p:spPr>
            <a:xfrm flipH="1">
              <a:off x="3843786" y="1358247"/>
              <a:ext cx="1196295"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Thinking</a:t>
              </a:r>
              <a:endParaRPr b="1" sz="1700">
                <a:solidFill>
                  <a:schemeClr val="dk1"/>
                </a:solidFill>
                <a:latin typeface="Candara"/>
                <a:ea typeface="Candara"/>
                <a:cs typeface="Candara"/>
                <a:sym typeface="Candara"/>
              </a:endParaRPr>
            </a:p>
          </p:txBody>
        </p:sp>
        <p:cxnSp>
          <p:nvCxnSpPr>
            <p:cNvPr id="573" name="Google Shape;573;p17"/>
            <p:cNvCxnSpPr>
              <a:stCxn id="574" idx="0"/>
              <a:endCxn id="557" idx="0"/>
            </p:cNvCxnSpPr>
            <p:nvPr/>
          </p:nvCxnSpPr>
          <p:spPr>
            <a:xfrm flipH="1">
              <a:off x="6629150" y="1358247"/>
              <a:ext cx="4800" cy="619500"/>
            </a:xfrm>
            <a:prstGeom prst="straightConnector1">
              <a:avLst/>
            </a:prstGeom>
            <a:noFill/>
            <a:ln cap="flat" cmpd="sng" w="50800">
              <a:solidFill>
                <a:schemeClr val="dk1"/>
              </a:solidFill>
              <a:prstDash val="solid"/>
              <a:miter lim="800000"/>
              <a:headEnd len="sm" w="sm" type="none"/>
              <a:tailEnd len="med" w="med" type="triangle"/>
            </a:ln>
          </p:spPr>
        </p:cxnSp>
        <p:sp>
          <p:nvSpPr>
            <p:cNvPr id="574" name="Google Shape;574;p17"/>
            <p:cNvSpPr txBox="1"/>
            <p:nvPr/>
          </p:nvSpPr>
          <p:spPr>
            <a:xfrm flipH="1">
              <a:off x="6036034" y="1358247"/>
              <a:ext cx="119583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Response</a:t>
              </a:r>
              <a:endParaRPr b="1" sz="1700">
                <a:solidFill>
                  <a:schemeClr val="dk1"/>
                </a:solidFill>
                <a:latin typeface="Candara"/>
                <a:ea typeface="Candara"/>
                <a:cs typeface="Candara"/>
                <a:sym typeface="Candara"/>
              </a:endParaRPr>
            </a:p>
          </p:txBody>
        </p:sp>
        <p:cxnSp>
          <p:nvCxnSpPr>
            <p:cNvPr id="575" name="Google Shape;575;p17"/>
            <p:cNvCxnSpPr/>
            <p:nvPr/>
          </p:nvCxnSpPr>
          <p:spPr>
            <a:xfrm>
              <a:off x="5425146" y="3060397"/>
              <a:ext cx="356334" cy="0"/>
            </a:xfrm>
            <a:prstGeom prst="straightConnector1">
              <a:avLst/>
            </a:prstGeom>
            <a:noFill/>
            <a:ln cap="flat" cmpd="sng" w="50800">
              <a:solidFill>
                <a:schemeClr val="dk1"/>
              </a:solidFill>
              <a:prstDash val="solid"/>
              <a:miter lim="800000"/>
              <a:headEnd len="sm" w="sm" type="none"/>
              <a:tailEnd len="med" w="med" type="triangle"/>
            </a:ln>
          </p:spPr>
        </p:cxnSp>
      </p:grpSp>
      <p:sp>
        <p:nvSpPr>
          <p:cNvPr id="576" name="Google Shape;576;p17"/>
          <p:cNvSpPr/>
          <p:nvPr/>
        </p:nvSpPr>
        <p:spPr>
          <a:xfrm>
            <a:off x="30328" y="0"/>
            <a:ext cx="126913" cy="5744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grpSp>
        <p:nvGrpSpPr>
          <p:cNvPr id="577" name="Google Shape;577;p17"/>
          <p:cNvGrpSpPr/>
          <p:nvPr/>
        </p:nvGrpSpPr>
        <p:grpSpPr>
          <a:xfrm>
            <a:off x="7792677" y="3956729"/>
            <a:ext cx="1283020" cy="1131194"/>
            <a:chOff x="7804400" y="3933283"/>
            <a:chExt cx="1283020" cy="1131194"/>
          </a:xfrm>
        </p:grpSpPr>
        <p:sp>
          <p:nvSpPr>
            <p:cNvPr id="578" name="Google Shape;578;p17"/>
            <p:cNvSpPr txBox="1"/>
            <p:nvPr/>
          </p:nvSpPr>
          <p:spPr>
            <a:xfrm flipH="1">
              <a:off x="7804400" y="3933283"/>
              <a:ext cx="10914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key         </a:t>
              </a:r>
              <a:endParaRPr sz="1400">
                <a:solidFill>
                  <a:schemeClr val="dk1"/>
                </a:solidFill>
                <a:latin typeface="Candara"/>
                <a:ea typeface="Candara"/>
                <a:cs typeface="Candara"/>
                <a:sym typeface="Candara"/>
              </a:endParaRPr>
            </a:p>
          </p:txBody>
        </p:sp>
        <p:sp>
          <p:nvSpPr>
            <p:cNvPr id="579" name="Google Shape;579;p17"/>
            <p:cNvSpPr/>
            <p:nvPr/>
          </p:nvSpPr>
          <p:spPr>
            <a:xfrm>
              <a:off x="7913078" y="4314216"/>
              <a:ext cx="1174342" cy="338553"/>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400"/>
                <a:buFont typeface="Candara"/>
                <a:buNone/>
              </a:pPr>
              <a:r>
                <a:rPr lang="en-US" sz="1400">
                  <a:solidFill>
                    <a:schemeClr val="lt1"/>
                  </a:solidFill>
                  <a:latin typeface="Candara"/>
                  <a:ea typeface="Candara"/>
                  <a:cs typeface="Candara"/>
                  <a:sym typeface="Candara"/>
                </a:rPr>
                <a:t>Primary</a:t>
              </a:r>
              <a:endParaRPr sz="1400">
                <a:solidFill>
                  <a:schemeClr val="lt1"/>
                </a:solidFill>
                <a:latin typeface="Candara"/>
                <a:ea typeface="Candara"/>
                <a:cs typeface="Candara"/>
                <a:sym typeface="Candara"/>
              </a:endParaRPr>
            </a:p>
          </p:txBody>
        </p:sp>
        <p:sp>
          <p:nvSpPr>
            <p:cNvPr id="580" name="Google Shape;580;p17"/>
            <p:cNvSpPr/>
            <p:nvPr/>
          </p:nvSpPr>
          <p:spPr>
            <a:xfrm>
              <a:off x="7913077" y="4725924"/>
              <a:ext cx="1174343" cy="33855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Associated</a:t>
              </a:r>
              <a:endParaRPr sz="1400">
                <a:solidFill>
                  <a:schemeClr val="dk1"/>
                </a:solidFill>
                <a:latin typeface="Candara"/>
                <a:ea typeface="Candara"/>
                <a:cs typeface="Candara"/>
                <a:sym typeface="Candara"/>
              </a:endParaRPr>
            </a:p>
          </p:txBody>
        </p:sp>
        <p:cxnSp>
          <p:nvCxnSpPr>
            <p:cNvPr id="581" name="Google Shape;581;p17"/>
            <p:cNvCxnSpPr/>
            <p:nvPr/>
          </p:nvCxnSpPr>
          <p:spPr>
            <a:xfrm>
              <a:off x="7889631" y="4179232"/>
              <a:ext cx="1174343" cy="0"/>
            </a:xfrm>
            <a:prstGeom prst="straightConnector1">
              <a:avLst/>
            </a:prstGeom>
            <a:noFill/>
            <a:ln cap="flat" cmpd="sng" w="12700">
              <a:solidFill>
                <a:schemeClr val="dk1"/>
              </a:solidFill>
              <a:prstDash val="solid"/>
              <a:miter lim="800000"/>
              <a:headEnd len="sm" w="sm" type="none"/>
              <a:tailEnd len="sm" w="sm" type="none"/>
            </a:ln>
          </p:spPr>
        </p:cxnSp>
      </p:grpSp>
      <p:sp>
        <p:nvSpPr>
          <p:cNvPr id="582" name="Google Shape;582;p17"/>
          <p:cNvSpPr/>
          <p:nvPr/>
        </p:nvSpPr>
        <p:spPr>
          <a:xfrm rot="-5400000">
            <a:off x="149763" y="337331"/>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3" name="Google Shape;583;p17"/>
          <p:cNvSpPr txBox="1"/>
          <p:nvPr/>
        </p:nvSpPr>
        <p:spPr>
          <a:xfrm>
            <a:off x="2793" y="4891757"/>
            <a:ext cx="194881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ndara"/>
              <a:buNone/>
            </a:pPr>
            <a:r>
              <a:rPr lang="en-US" sz="1000">
                <a:solidFill>
                  <a:schemeClr val="dk1"/>
                </a:solidFill>
                <a:latin typeface="Candara"/>
                <a:ea typeface="Candara"/>
                <a:cs typeface="Candara"/>
                <a:sym typeface="Candara"/>
              </a:rPr>
              <a:t>©Cengage Learning</a:t>
            </a:r>
            <a:endParaRPr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587" name="Shape 587"/>
        <p:cNvGrpSpPr/>
        <p:nvPr/>
      </p:nvGrpSpPr>
      <p:grpSpPr>
        <a:xfrm>
          <a:off x="0" y="0"/>
          <a:ext cx="0" cy="0"/>
          <a:chOff x="0" y="0"/>
          <a:chExt cx="0" cy="0"/>
        </a:xfrm>
      </p:grpSpPr>
      <p:sp>
        <p:nvSpPr>
          <p:cNvPr id="588" name="Google Shape;588;p18"/>
          <p:cNvSpPr/>
          <p:nvPr/>
        </p:nvSpPr>
        <p:spPr>
          <a:xfrm>
            <a:off x="91990" y="1426726"/>
            <a:ext cx="860652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Candara"/>
              <a:buNone/>
            </a:pPr>
            <a:r>
              <a:rPr lang="en-US" sz="1800">
                <a:solidFill>
                  <a:schemeClr val="dk1"/>
                </a:solidFill>
                <a:latin typeface="Candara"/>
                <a:ea typeface="Candara"/>
                <a:cs typeface="Candara"/>
                <a:sym typeface="Candara"/>
              </a:rPr>
              <a:t>Keterbatasan atau penurunan kapasitas permanen yang signifikan untuk melakukan tugas kognitif, fungsi atau pemecahan masalah (</a:t>
            </a:r>
            <a:r>
              <a:rPr i="1" lang="en-US" sz="1800">
                <a:solidFill>
                  <a:schemeClr val="dk1"/>
                </a:solidFill>
                <a:latin typeface="Candara"/>
                <a:ea typeface="Candara"/>
                <a:cs typeface="Candara"/>
                <a:sym typeface="Candara"/>
              </a:rPr>
              <a:t>Kirk et al., 2009).</a:t>
            </a:r>
            <a:endParaRPr sz="1800">
              <a:solidFill>
                <a:schemeClr val="dk1"/>
              </a:solidFill>
              <a:latin typeface="Calibri"/>
              <a:ea typeface="Calibri"/>
              <a:cs typeface="Calibri"/>
              <a:sym typeface="Calibri"/>
            </a:endParaRPr>
          </a:p>
        </p:txBody>
      </p:sp>
      <p:sp>
        <p:nvSpPr>
          <p:cNvPr id="589" name="Google Shape;589;p18"/>
          <p:cNvSpPr/>
          <p:nvPr/>
        </p:nvSpPr>
        <p:spPr>
          <a:xfrm>
            <a:off x="205157" y="2511389"/>
            <a:ext cx="4960261" cy="1894938"/>
          </a:xfrm>
          <a:prstGeom prst="rect">
            <a:avLst/>
          </a:prstGeom>
          <a:solidFill>
            <a:schemeClr val="lt1"/>
          </a:solidFill>
          <a:ln cap="flat" cmpd="sng" w="28575">
            <a:solidFill>
              <a:srgbClr val="00206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Candara"/>
              <a:buNone/>
            </a:pPr>
            <a:r>
              <a:rPr b="1" lang="en-US" sz="1800">
                <a:solidFill>
                  <a:schemeClr val="dk1"/>
                </a:solidFill>
                <a:latin typeface="Candara"/>
                <a:ea typeface="Candara"/>
                <a:cs typeface="Candara"/>
                <a:sym typeface="Candara"/>
              </a:rPr>
              <a:t>Klasifikasi:</a:t>
            </a:r>
            <a:endParaRPr sz="1800">
              <a:solidFill>
                <a:schemeClr val="dk1"/>
              </a:solidFill>
              <a:latin typeface="Calibri"/>
              <a:ea typeface="Calibri"/>
              <a:cs typeface="Calibri"/>
              <a:sym typeface="Calibri"/>
            </a:endParaRPr>
          </a:p>
          <a:p>
            <a:pPr indent="-271463" lvl="0" marL="361950" marR="0" rtl="0" algn="l">
              <a:spcBef>
                <a:spcPts val="0"/>
              </a:spcBef>
              <a:spcAft>
                <a:spcPts val="0"/>
              </a:spcAft>
              <a:buClr>
                <a:schemeClr val="dk1"/>
              </a:buClr>
              <a:buSzPts val="1800"/>
              <a:buFont typeface="Noto Sans"/>
              <a:buChar char="❑"/>
            </a:pPr>
            <a:r>
              <a:rPr i="1" lang="en-US" sz="1800">
                <a:solidFill>
                  <a:schemeClr val="dk1"/>
                </a:solidFill>
                <a:latin typeface="Candara"/>
                <a:ea typeface="Candara"/>
                <a:cs typeface="Candara"/>
                <a:sym typeface="Candara"/>
              </a:rPr>
              <a:t>Mild </a:t>
            </a:r>
            <a:r>
              <a:rPr lang="en-US" sz="1800">
                <a:solidFill>
                  <a:schemeClr val="dk1"/>
                </a:solidFill>
                <a:latin typeface="Candara"/>
                <a:ea typeface="Candara"/>
                <a:cs typeface="Candara"/>
                <a:sym typeface="Candara"/>
              </a:rPr>
              <a:t>(rentang IQ 55-70)</a:t>
            </a:r>
            <a:endParaRPr sz="1800">
              <a:solidFill>
                <a:schemeClr val="dk1"/>
              </a:solidFill>
              <a:latin typeface="Calibri"/>
              <a:ea typeface="Calibri"/>
              <a:cs typeface="Calibri"/>
              <a:sym typeface="Calibri"/>
            </a:endParaRPr>
          </a:p>
          <a:p>
            <a:pPr indent="-271463" lvl="0" marL="361950" marR="0" rtl="0" algn="l">
              <a:spcBef>
                <a:spcPts val="0"/>
              </a:spcBef>
              <a:spcAft>
                <a:spcPts val="0"/>
              </a:spcAft>
              <a:buClr>
                <a:schemeClr val="dk1"/>
              </a:buClr>
              <a:buSzPts val="1800"/>
              <a:buFont typeface="Noto Sans"/>
              <a:buChar char="❑"/>
            </a:pPr>
            <a:r>
              <a:rPr i="1" lang="en-US" sz="1800">
                <a:solidFill>
                  <a:schemeClr val="dk1"/>
                </a:solidFill>
                <a:latin typeface="Candara"/>
                <a:ea typeface="Candara"/>
                <a:cs typeface="Candara"/>
                <a:sym typeface="Candara"/>
              </a:rPr>
              <a:t>Moderate </a:t>
            </a:r>
            <a:r>
              <a:rPr lang="en-US" sz="1800">
                <a:solidFill>
                  <a:schemeClr val="dk1"/>
                </a:solidFill>
                <a:latin typeface="Candara"/>
                <a:ea typeface="Candara"/>
                <a:cs typeface="Candara"/>
                <a:sym typeface="Candara"/>
              </a:rPr>
              <a:t>(rentang IQ 40-55)</a:t>
            </a:r>
            <a:endParaRPr sz="1800">
              <a:solidFill>
                <a:schemeClr val="dk1"/>
              </a:solidFill>
              <a:latin typeface="Calibri"/>
              <a:ea typeface="Calibri"/>
              <a:cs typeface="Calibri"/>
              <a:sym typeface="Calibri"/>
            </a:endParaRPr>
          </a:p>
          <a:p>
            <a:pPr indent="-271463" lvl="0" marL="361950" marR="0" rtl="0" algn="l">
              <a:spcBef>
                <a:spcPts val="0"/>
              </a:spcBef>
              <a:spcAft>
                <a:spcPts val="0"/>
              </a:spcAft>
              <a:buClr>
                <a:schemeClr val="dk1"/>
              </a:buClr>
              <a:buSzPts val="1800"/>
              <a:buFont typeface="Noto Sans"/>
              <a:buChar char="❑"/>
            </a:pPr>
            <a:r>
              <a:rPr i="1" lang="en-US" sz="1800">
                <a:solidFill>
                  <a:schemeClr val="dk1"/>
                </a:solidFill>
                <a:latin typeface="Candara"/>
                <a:ea typeface="Candara"/>
                <a:cs typeface="Candara"/>
                <a:sym typeface="Candara"/>
              </a:rPr>
              <a:t>Severe </a:t>
            </a:r>
            <a:r>
              <a:rPr lang="en-US" sz="1800">
                <a:solidFill>
                  <a:schemeClr val="dk1"/>
                </a:solidFill>
                <a:latin typeface="Candara"/>
                <a:ea typeface="Candara"/>
                <a:cs typeface="Candara"/>
                <a:sym typeface="Candara"/>
              </a:rPr>
              <a:t>(rentang IQ 25-40)</a:t>
            </a:r>
            <a:endParaRPr sz="1800">
              <a:solidFill>
                <a:schemeClr val="dk1"/>
              </a:solidFill>
              <a:latin typeface="Calibri"/>
              <a:ea typeface="Calibri"/>
              <a:cs typeface="Calibri"/>
              <a:sym typeface="Calibri"/>
            </a:endParaRPr>
          </a:p>
          <a:p>
            <a:pPr indent="-271463" lvl="0" marL="361950" marR="0" rtl="0" algn="l">
              <a:spcBef>
                <a:spcPts val="0"/>
              </a:spcBef>
              <a:spcAft>
                <a:spcPts val="0"/>
              </a:spcAft>
              <a:buClr>
                <a:schemeClr val="dk1"/>
              </a:buClr>
              <a:buSzPts val="1800"/>
              <a:buFont typeface="Noto Sans"/>
              <a:buChar char="❑"/>
            </a:pPr>
            <a:r>
              <a:rPr i="1" lang="en-US" sz="1800">
                <a:solidFill>
                  <a:schemeClr val="dk1"/>
                </a:solidFill>
                <a:latin typeface="Candara"/>
                <a:ea typeface="Candara"/>
                <a:cs typeface="Candara"/>
                <a:sym typeface="Candara"/>
              </a:rPr>
              <a:t>Profound </a:t>
            </a:r>
            <a:r>
              <a:rPr lang="en-US" sz="1800">
                <a:solidFill>
                  <a:schemeClr val="dk1"/>
                </a:solidFill>
                <a:latin typeface="Candara"/>
                <a:ea typeface="Candara"/>
                <a:cs typeface="Candara"/>
                <a:sym typeface="Candara"/>
              </a:rPr>
              <a:t>(rentang IQ dibawah 25)</a:t>
            </a:r>
            <a:endParaRPr i="1" sz="1800">
              <a:solidFill>
                <a:schemeClr val="dk1"/>
              </a:solidFill>
              <a:latin typeface="Candara"/>
              <a:ea typeface="Candara"/>
              <a:cs typeface="Candara"/>
              <a:sym typeface="Candara"/>
            </a:endParaRPr>
          </a:p>
        </p:txBody>
      </p:sp>
      <p:sp>
        <p:nvSpPr>
          <p:cNvPr id="590" name="Google Shape;590;p18"/>
          <p:cNvSpPr txBox="1"/>
          <p:nvPr/>
        </p:nvSpPr>
        <p:spPr>
          <a:xfrm>
            <a:off x="205157" y="832604"/>
            <a:ext cx="8166261" cy="594122"/>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300"/>
              <a:buFont typeface="Candara"/>
              <a:buNone/>
            </a:pPr>
            <a:r>
              <a:rPr lang="en-US" sz="3300">
                <a:solidFill>
                  <a:schemeClr val="dk1"/>
                </a:solidFill>
                <a:latin typeface="Candara"/>
                <a:ea typeface="Candara"/>
                <a:cs typeface="Candara"/>
                <a:sym typeface="Candara"/>
              </a:rPr>
              <a:t>Hambatan </a:t>
            </a:r>
            <a:r>
              <a:rPr b="1" lang="en-US" sz="3300">
                <a:solidFill>
                  <a:schemeClr val="dk1"/>
                </a:solidFill>
                <a:latin typeface="Candara"/>
                <a:ea typeface="Candara"/>
                <a:cs typeface="Candara"/>
                <a:sym typeface="Candara"/>
              </a:rPr>
              <a:t>Intelektual (Tuna Grahita)</a:t>
            </a:r>
            <a:endParaRPr sz="3300">
              <a:solidFill>
                <a:schemeClr val="dk1"/>
              </a:solidFill>
              <a:latin typeface="Candara"/>
              <a:ea typeface="Candara"/>
              <a:cs typeface="Candara"/>
              <a:sym typeface="Candara"/>
            </a:endParaRPr>
          </a:p>
        </p:txBody>
      </p:sp>
      <p:sp>
        <p:nvSpPr>
          <p:cNvPr id="591" name="Google Shape;591;p18"/>
          <p:cNvSpPr/>
          <p:nvPr/>
        </p:nvSpPr>
        <p:spPr>
          <a:xfrm>
            <a:off x="30330" y="0"/>
            <a:ext cx="123320" cy="72769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92" name="Google Shape;592;p18"/>
          <p:cNvSpPr/>
          <p:nvPr/>
        </p:nvSpPr>
        <p:spPr>
          <a:xfrm rot="-5400000">
            <a:off x="142884" y="552864"/>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593" name="Google Shape;593;p18"/>
          <p:cNvPicPr preferRelativeResize="0"/>
          <p:nvPr/>
        </p:nvPicPr>
        <p:blipFill rotWithShape="1">
          <a:blip r:embed="rId3">
            <a:alphaModFix/>
          </a:blip>
          <a:srcRect b="0" l="0" r="0" t="0"/>
          <a:stretch/>
        </p:blipFill>
        <p:spPr>
          <a:xfrm>
            <a:off x="5836356" y="1948621"/>
            <a:ext cx="3307644" cy="3467674"/>
          </a:xfrm>
          <a:prstGeom prst="rect">
            <a:avLst/>
          </a:prstGeom>
          <a:noFill/>
          <a:ln>
            <a:noFill/>
          </a:ln>
        </p:spPr>
      </p:pic>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597" name="Shape 597"/>
        <p:cNvGrpSpPr/>
        <p:nvPr/>
      </p:nvGrpSpPr>
      <p:grpSpPr>
        <a:xfrm>
          <a:off x="0" y="0"/>
          <a:ext cx="0" cy="0"/>
          <a:chOff x="0" y="0"/>
          <a:chExt cx="0" cy="0"/>
        </a:xfrm>
      </p:grpSpPr>
      <p:sp>
        <p:nvSpPr>
          <p:cNvPr id="598" name="Google Shape;598;p19"/>
          <p:cNvSpPr txBox="1"/>
          <p:nvPr/>
        </p:nvSpPr>
        <p:spPr>
          <a:xfrm>
            <a:off x="22659" y="636447"/>
            <a:ext cx="6803466"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100"/>
              <a:buFont typeface="Candara"/>
              <a:buNone/>
            </a:pPr>
            <a:r>
              <a:rPr b="1" lang="en-US" sz="2100">
                <a:solidFill>
                  <a:schemeClr val="dk1"/>
                </a:solidFill>
                <a:latin typeface="Candara"/>
                <a:ea typeface="Candara"/>
                <a:cs typeface="Candara"/>
                <a:sym typeface="Candara"/>
              </a:rPr>
              <a:t>IPM </a:t>
            </a:r>
            <a:r>
              <a:rPr lang="en-US" sz="2100">
                <a:solidFill>
                  <a:schemeClr val="dk1"/>
                </a:solidFill>
                <a:latin typeface="Candara"/>
                <a:ea typeface="Candara"/>
                <a:cs typeface="Candara"/>
                <a:sym typeface="Candara"/>
              </a:rPr>
              <a:t>Individu dengan </a:t>
            </a:r>
            <a:r>
              <a:rPr b="1" lang="en-US" sz="2100">
                <a:solidFill>
                  <a:schemeClr val="dk1"/>
                </a:solidFill>
                <a:latin typeface="Candara"/>
                <a:ea typeface="Candara"/>
                <a:cs typeface="Candara"/>
                <a:sym typeface="Candara"/>
              </a:rPr>
              <a:t>hambatan intelektual &amp; Slow learner</a:t>
            </a:r>
            <a:endParaRPr b="1" sz="2100">
              <a:solidFill>
                <a:schemeClr val="dk1"/>
              </a:solidFill>
              <a:latin typeface="Candara"/>
              <a:ea typeface="Candara"/>
              <a:cs typeface="Candara"/>
              <a:sym typeface="Candara"/>
            </a:endParaRPr>
          </a:p>
        </p:txBody>
      </p:sp>
      <p:grpSp>
        <p:nvGrpSpPr>
          <p:cNvPr id="599" name="Google Shape;599;p19"/>
          <p:cNvGrpSpPr/>
          <p:nvPr/>
        </p:nvGrpSpPr>
        <p:grpSpPr>
          <a:xfrm>
            <a:off x="472780" y="1075136"/>
            <a:ext cx="8411316" cy="3674234"/>
            <a:chOff x="98303" y="484952"/>
            <a:chExt cx="8629361" cy="4605771"/>
          </a:xfrm>
        </p:grpSpPr>
        <p:sp>
          <p:nvSpPr>
            <p:cNvPr id="600" name="Google Shape;600;p19"/>
            <p:cNvSpPr/>
            <p:nvPr/>
          </p:nvSpPr>
          <p:spPr>
            <a:xfrm>
              <a:off x="115191" y="854223"/>
              <a:ext cx="8612473" cy="4236500"/>
            </a:xfrm>
            <a:prstGeom prst="ellipse">
              <a:avLst/>
            </a:prstGeom>
            <a:solidFill>
              <a:srgbClr val="FFF2CC"/>
            </a:solidFill>
            <a:ln cap="flat" cmpd="sng" w="12700">
              <a:solidFill>
                <a:schemeClr val="dk1"/>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601" name="Google Shape;601;p19"/>
            <p:cNvSpPr/>
            <p:nvPr/>
          </p:nvSpPr>
          <p:spPr>
            <a:xfrm>
              <a:off x="1198989" y="1977637"/>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602" name="Google Shape;602;p19"/>
            <p:cNvSpPr txBox="1"/>
            <p:nvPr/>
          </p:nvSpPr>
          <p:spPr>
            <a:xfrm>
              <a:off x="1378771" y="2375329"/>
              <a:ext cx="1504336"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Vision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Hearing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Kinesthetic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Haptic</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Gustatory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lang="en-US" sz="1700">
                  <a:solidFill>
                    <a:schemeClr val="dk1"/>
                  </a:solidFill>
                  <a:latin typeface="Candara"/>
                  <a:ea typeface="Candara"/>
                  <a:cs typeface="Candara"/>
                  <a:sym typeface="Candara"/>
                </a:rPr>
                <a:t>Olfactory</a:t>
              </a:r>
              <a:endParaRPr sz="1700">
                <a:solidFill>
                  <a:schemeClr val="dk1"/>
                </a:solidFill>
                <a:latin typeface="Candara"/>
                <a:ea typeface="Candara"/>
                <a:cs typeface="Candara"/>
                <a:sym typeface="Candara"/>
              </a:endParaRPr>
            </a:p>
          </p:txBody>
        </p:sp>
        <p:sp>
          <p:nvSpPr>
            <p:cNvPr id="603" name="Google Shape;603;p19"/>
            <p:cNvSpPr txBox="1"/>
            <p:nvPr/>
          </p:nvSpPr>
          <p:spPr>
            <a:xfrm flipH="1">
              <a:off x="1298702" y="1990505"/>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604" name="Google Shape;604;p19"/>
            <p:cNvSpPr/>
            <p:nvPr/>
          </p:nvSpPr>
          <p:spPr>
            <a:xfrm>
              <a:off x="3110973" y="949856"/>
              <a:ext cx="2595582" cy="3847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ndara"/>
                <a:buNone/>
              </a:pPr>
              <a:r>
                <a:rPr b="1" lang="en-US" sz="1800" cap="none">
                  <a:solidFill>
                    <a:schemeClr val="dk1"/>
                  </a:solidFill>
                  <a:latin typeface="Candara"/>
                  <a:ea typeface="Candara"/>
                  <a:cs typeface="Candara"/>
                  <a:sym typeface="Candara"/>
                </a:rPr>
                <a:t>EXECUTIVE FUNTION</a:t>
              </a:r>
              <a:endParaRPr sz="1800">
                <a:solidFill>
                  <a:schemeClr val="dk1"/>
                </a:solidFill>
                <a:latin typeface="Calibri"/>
                <a:ea typeface="Calibri"/>
                <a:cs typeface="Calibri"/>
                <a:sym typeface="Calibri"/>
              </a:endParaRPr>
            </a:p>
          </p:txBody>
        </p:sp>
        <p:sp>
          <p:nvSpPr>
            <p:cNvPr id="605" name="Google Shape;605;p19"/>
            <p:cNvSpPr txBox="1"/>
            <p:nvPr/>
          </p:nvSpPr>
          <p:spPr>
            <a:xfrm flipH="1">
              <a:off x="98303" y="2875526"/>
              <a:ext cx="105038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Stimulus</a:t>
              </a:r>
              <a:endParaRPr b="1" sz="1700">
                <a:solidFill>
                  <a:schemeClr val="dk1"/>
                </a:solidFill>
                <a:latin typeface="Candara"/>
                <a:ea typeface="Candara"/>
                <a:cs typeface="Candara"/>
                <a:sym typeface="Candara"/>
              </a:endParaRPr>
            </a:p>
          </p:txBody>
        </p:sp>
        <p:sp>
          <p:nvSpPr>
            <p:cNvPr id="606" name="Google Shape;606;p19"/>
            <p:cNvSpPr/>
            <p:nvPr/>
          </p:nvSpPr>
          <p:spPr>
            <a:xfrm>
              <a:off x="3399075" y="1971828"/>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607" name="Google Shape;607;p19"/>
            <p:cNvSpPr/>
            <p:nvPr/>
          </p:nvSpPr>
          <p:spPr>
            <a:xfrm>
              <a:off x="5599160" y="1977636"/>
              <a:ext cx="2060007" cy="228347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608" name="Google Shape;608;p19"/>
            <p:cNvSpPr txBox="1"/>
            <p:nvPr/>
          </p:nvSpPr>
          <p:spPr>
            <a:xfrm>
              <a:off x="3579234" y="2375329"/>
              <a:ext cx="1504336" cy="14003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Memory</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Classification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Association</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Reasoning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Evaluation</a:t>
              </a:r>
              <a:endParaRPr b="1" sz="1700">
                <a:solidFill>
                  <a:schemeClr val="lt1"/>
                </a:solidFill>
                <a:highlight>
                  <a:srgbClr val="FF0000"/>
                </a:highlight>
                <a:latin typeface="Candara"/>
                <a:ea typeface="Candara"/>
                <a:cs typeface="Candara"/>
                <a:sym typeface="Candara"/>
              </a:endParaRPr>
            </a:p>
          </p:txBody>
        </p:sp>
        <p:sp>
          <p:nvSpPr>
            <p:cNvPr id="609" name="Google Shape;609;p19"/>
            <p:cNvSpPr txBox="1"/>
            <p:nvPr/>
          </p:nvSpPr>
          <p:spPr>
            <a:xfrm flipH="1">
              <a:off x="3455150"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Processing</a:t>
              </a:r>
              <a:endParaRPr b="1" sz="1700">
                <a:solidFill>
                  <a:schemeClr val="dk1"/>
                </a:solidFill>
                <a:latin typeface="Candara"/>
                <a:ea typeface="Candara"/>
                <a:cs typeface="Candara"/>
                <a:sym typeface="Candara"/>
              </a:endParaRPr>
            </a:p>
          </p:txBody>
        </p:sp>
        <p:cxnSp>
          <p:nvCxnSpPr>
            <p:cNvPr id="610" name="Google Shape;610;p19"/>
            <p:cNvCxnSpPr/>
            <p:nvPr/>
          </p:nvCxnSpPr>
          <p:spPr>
            <a:xfrm flipH="1" rot="10800000">
              <a:off x="2208519" y="4604574"/>
              <a:ext cx="4435620" cy="2191"/>
            </a:xfrm>
            <a:prstGeom prst="straightConnector1">
              <a:avLst/>
            </a:prstGeom>
            <a:noFill/>
            <a:ln cap="flat" cmpd="sng" w="38100">
              <a:solidFill>
                <a:schemeClr val="dk1"/>
              </a:solidFill>
              <a:prstDash val="solid"/>
              <a:miter lim="800000"/>
              <a:headEnd len="sm" w="sm" type="none"/>
              <a:tailEnd len="sm" w="sm" type="none"/>
            </a:ln>
          </p:spPr>
        </p:cxnSp>
        <p:cxnSp>
          <p:nvCxnSpPr>
            <p:cNvPr id="611" name="Google Shape;611;p19"/>
            <p:cNvCxnSpPr>
              <a:endCxn id="601" idx="2"/>
            </p:cNvCxnSpPr>
            <p:nvPr/>
          </p:nvCxnSpPr>
          <p:spPr>
            <a:xfrm rot="10800000">
              <a:off x="2228993" y="4261112"/>
              <a:ext cx="0" cy="338400"/>
            </a:xfrm>
            <a:prstGeom prst="straightConnector1">
              <a:avLst/>
            </a:prstGeom>
            <a:noFill/>
            <a:ln cap="flat" cmpd="sng" w="38100">
              <a:solidFill>
                <a:schemeClr val="dk1"/>
              </a:solidFill>
              <a:prstDash val="solid"/>
              <a:miter lim="800000"/>
              <a:headEnd len="sm" w="sm" type="none"/>
              <a:tailEnd len="med" w="med" type="triangle"/>
            </a:ln>
          </p:spPr>
        </p:cxnSp>
        <p:cxnSp>
          <p:nvCxnSpPr>
            <p:cNvPr id="612" name="Google Shape;612;p19"/>
            <p:cNvCxnSpPr>
              <a:endCxn id="607" idx="2"/>
            </p:cNvCxnSpPr>
            <p:nvPr/>
          </p:nvCxnSpPr>
          <p:spPr>
            <a:xfrm rot="10800000">
              <a:off x="6629163" y="4261111"/>
              <a:ext cx="0" cy="356700"/>
            </a:xfrm>
            <a:prstGeom prst="straightConnector1">
              <a:avLst/>
            </a:prstGeom>
            <a:noFill/>
            <a:ln cap="flat" cmpd="sng" w="38100">
              <a:solidFill>
                <a:schemeClr val="dk1"/>
              </a:solidFill>
              <a:prstDash val="solid"/>
              <a:miter lim="800000"/>
              <a:headEnd len="sm" w="sm" type="none"/>
              <a:tailEnd len="med" w="med" type="triangle"/>
            </a:ln>
          </p:spPr>
        </p:cxnSp>
        <p:cxnSp>
          <p:nvCxnSpPr>
            <p:cNvPr id="613" name="Google Shape;613;p19"/>
            <p:cNvCxnSpPr/>
            <p:nvPr/>
          </p:nvCxnSpPr>
          <p:spPr>
            <a:xfrm rot="10800000">
              <a:off x="4396717" y="4255303"/>
              <a:ext cx="0" cy="344198"/>
            </a:xfrm>
            <a:prstGeom prst="straightConnector1">
              <a:avLst/>
            </a:prstGeom>
            <a:noFill/>
            <a:ln cap="flat" cmpd="sng" w="38100">
              <a:solidFill>
                <a:schemeClr val="dk1"/>
              </a:solidFill>
              <a:prstDash val="solid"/>
              <a:miter lim="800000"/>
              <a:headEnd len="sm" w="sm" type="none"/>
              <a:tailEnd len="med" w="med" type="triangle"/>
            </a:ln>
          </p:spPr>
        </p:cxnSp>
        <p:sp>
          <p:nvSpPr>
            <p:cNvPr id="614" name="Google Shape;614;p19"/>
            <p:cNvSpPr txBox="1"/>
            <p:nvPr/>
          </p:nvSpPr>
          <p:spPr>
            <a:xfrm flipH="1">
              <a:off x="5599161" y="2003913"/>
              <a:ext cx="1960294" cy="353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Information Input</a:t>
              </a:r>
              <a:endParaRPr b="1" sz="1700">
                <a:solidFill>
                  <a:schemeClr val="dk1"/>
                </a:solidFill>
                <a:latin typeface="Candara"/>
                <a:ea typeface="Candara"/>
                <a:cs typeface="Candara"/>
                <a:sym typeface="Candara"/>
              </a:endParaRPr>
            </a:p>
          </p:txBody>
        </p:sp>
        <p:sp>
          <p:nvSpPr>
            <p:cNvPr id="615" name="Google Shape;615;p19"/>
            <p:cNvSpPr txBox="1"/>
            <p:nvPr/>
          </p:nvSpPr>
          <p:spPr>
            <a:xfrm>
              <a:off x="5698924" y="2355375"/>
              <a:ext cx="1960293" cy="16619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Speaking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lt1"/>
                </a:buClr>
                <a:buSzPts val="1700"/>
                <a:buFont typeface="Candara"/>
                <a:buNone/>
              </a:pPr>
              <a:r>
                <a:rPr b="1" lang="en-US" sz="1700">
                  <a:solidFill>
                    <a:schemeClr val="lt1"/>
                  </a:solidFill>
                  <a:highlight>
                    <a:srgbClr val="FF0000"/>
                  </a:highlight>
                  <a:latin typeface="Candara"/>
                  <a:ea typeface="Candara"/>
                  <a:cs typeface="Candara"/>
                  <a:sym typeface="Candara"/>
                </a:rPr>
                <a:t>Writing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Motor Response</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Dancing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Running</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00"/>
                <a:buFont typeface="Candara"/>
                <a:buNone/>
              </a:pPr>
              <a:r>
                <a:rPr b="1" lang="en-US" sz="1700">
                  <a:solidFill>
                    <a:schemeClr val="dk1"/>
                  </a:solidFill>
                  <a:highlight>
                    <a:srgbClr val="FFFF00"/>
                  </a:highlight>
                  <a:latin typeface="Candara"/>
                  <a:ea typeface="Candara"/>
                  <a:cs typeface="Candara"/>
                  <a:sym typeface="Candara"/>
                </a:rPr>
                <a:t>Social Interactions</a:t>
              </a:r>
              <a:endParaRPr b="1" sz="1700">
                <a:solidFill>
                  <a:schemeClr val="dk1"/>
                </a:solidFill>
                <a:highlight>
                  <a:srgbClr val="FFFF00"/>
                </a:highlight>
                <a:latin typeface="Candara"/>
                <a:ea typeface="Candara"/>
                <a:cs typeface="Candara"/>
                <a:sym typeface="Candara"/>
              </a:endParaRPr>
            </a:p>
          </p:txBody>
        </p:sp>
        <p:cxnSp>
          <p:nvCxnSpPr>
            <p:cNvPr id="616" name="Google Shape;616;p19"/>
            <p:cNvCxnSpPr/>
            <p:nvPr/>
          </p:nvCxnSpPr>
          <p:spPr>
            <a:xfrm>
              <a:off x="1063584" y="3060397"/>
              <a:ext cx="329038" cy="0"/>
            </a:xfrm>
            <a:prstGeom prst="straightConnector1">
              <a:avLst/>
            </a:prstGeom>
            <a:noFill/>
            <a:ln cap="flat" cmpd="sng" w="50800">
              <a:solidFill>
                <a:schemeClr val="dk1"/>
              </a:solidFill>
              <a:prstDash val="solid"/>
              <a:miter lim="800000"/>
              <a:headEnd len="sm" w="sm" type="none"/>
              <a:tailEnd len="med" w="med" type="triangle"/>
            </a:ln>
          </p:spPr>
        </p:cxnSp>
        <p:cxnSp>
          <p:nvCxnSpPr>
            <p:cNvPr id="617" name="Google Shape;617;p19"/>
            <p:cNvCxnSpPr/>
            <p:nvPr/>
          </p:nvCxnSpPr>
          <p:spPr>
            <a:xfrm>
              <a:off x="3222900" y="3060397"/>
              <a:ext cx="356334" cy="0"/>
            </a:xfrm>
            <a:prstGeom prst="straightConnector1">
              <a:avLst/>
            </a:prstGeom>
            <a:noFill/>
            <a:ln cap="flat" cmpd="sng" w="50800">
              <a:solidFill>
                <a:schemeClr val="dk1"/>
              </a:solidFill>
              <a:prstDash val="solid"/>
              <a:miter lim="800000"/>
              <a:headEnd len="sm" w="sm" type="none"/>
              <a:tailEnd len="med" w="med" type="triangle"/>
            </a:ln>
          </p:spPr>
        </p:cxnSp>
        <p:cxnSp>
          <p:nvCxnSpPr>
            <p:cNvPr id="618" name="Google Shape;618;p19"/>
            <p:cNvCxnSpPr>
              <a:stCxn id="619" idx="0"/>
              <a:endCxn id="601" idx="0"/>
            </p:cNvCxnSpPr>
            <p:nvPr/>
          </p:nvCxnSpPr>
          <p:spPr>
            <a:xfrm>
              <a:off x="2228993" y="1358247"/>
              <a:ext cx="0" cy="619500"/>
            </a:xfrm>
            <a:prstGeom prst="straightConnector1">
              <a:avLst/>
            </a:prstGeom>
            <a:noFill/>
            <a:ln cap="flat" cmpd="sng" w="50800">
              <a:solidFill>
                <a:schemeClr val="dk1"/>
              </a:solidFill>
              <a:prstDash val="solid"/>
              <a:miter lim="800000"/>
              <a:headEnd len="sm" w="sm" type="none"/>
              <a:tailEnd len="med" w="med" type="triangle"/>
            </a:ln>
          </p:spPr>
        </p:cxnSp>
        <p:sp>
          <p:nvSpPr>
            <p:cNvPr id="620" name="Google Shape;620;p19"/>
            <p:cNvSpPr/>
            <p:nvPr/>
          </p:nvSpPr>
          <p:spPr>
            <a:xfrm>
              <a:off x="3170245" y="484952"/>
              <a:ext cx="2345514" cy="38839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7E39"/>
                </a:buClr>
                <a:buSzPts val="1900"/>
                <a:buFont typeface="Candara"/>
                <a:buNone/>
              </a:pPr>
              <a:r>
                <a:rPr b="1" lang="en-US" sz="1900" cap="none">
                  <a:solidFill>
                    <a:srgbClr val="007E39"/>
                  </a:solidFill>
                  <a:latin typeface="Candara"/>
                  <a:ea typeface="Candara"/>
                  <a:cs typeface="Candara"/>
                  <a:sym typeface="Candara"/>
                </a:rPr>
                <a:t>Emotional Context</a:t>
              </a:r>
              <a:endParaRPr sz="1800">
                <a:solidFill>
                  <a:schemeClr val="dk1"/>
                </a:solidFill>
                <a:latin typeface="Calibri"/>
                <a:ea typeface="Calibri"/>
                <a:cs typeface="Calibri"/>
                <a:sym typeface="Calibri"/>
              </a:endParaRPr>
            </a:p>
          </p:txBody>
        </p:sp>
        <p:sp>
          <p:nvSpPr>
            <p:cNvPr id="619" name="Google Shape;619;p19"/>
            <p:cNvSpPr txBox="1"/>
            <p:nvPr/>
          </p:nvSpPr>
          <p:spPr>
            <a:xfrm flipH="1">
              <a:off x="1669002" y="1358247"/>
              <a:ext cx="111998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Attention</a:t>
              </a:r>
              <a:endParaRPr b="1" sz="1700">
                <a:solidFill>
                  <a:schemeClr val="dk1"/>
                </a:solidFill>
                <a:latin typeface="Candara"/>
                <a:ea typeface="Candara"/>
                <a:cs typeface="Candara"/>
                <a:sym typeface="Candara"/>
              </a:endParaRPr>
            </a:p>
          </p:txBody>
        </p:sp>
        <p:cxnSp>
          <p:nvCxnSpPr>
            <p:cNvPr id="621" name="Google Shape;621;p19"/>
            <p:cNvCxnSpPr>
              <a:stCxn id="622" idx="0"/>
              <a:endCxn id="606" idx="0"/>
            </p:cNvCxnSpPr>
            <p:nvPr/>
          </p:nvCxnSpPr>
          <p:spPr>
            <a:xfrm flipH="1">
              <a:off x="4429034" y="1358247"/>
              <a:ext cx="12900" cy="613500"/>
            </a:xfrm>
            <a:prstGeom prst="straightConnector1">
              <a:avLst/>
            </a:prstGeom>
            <a:noFill/>
            <a:ln cap="flat" cmpd="sng" w="50800">
              <a:solidFill>
                <a:schemeClr val="dk1"/>
              </a:solidFill>
              <a:prstDash val="solid"/>
              <a:miter lim="800000"/>
              <a:headEnd len="sm" w="sm" type="none"/>
              <a:tailEnd len="med" w="med" type="triangle"/>
            </a:ln>
          </p:spPr>
        </p:cxnSp>
        <p:sp>
          <p:nvSpPr>
            <p:cNvPr id="622" name="Google Shape;622;p19"/>
            <p:cNvSpPr txBox="1"/>
            <p:nvPr/>
          </p:nvSpPr>
          <p:spPr>
            <a:xfrm flipH="1">
              <a:off x="3843786" y="1358247"/>
              <a:ext cx="1196295"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Thinking</a:t>
              </a:r>
              <a:endParaRPr b="1" sz="1700">
                <a:solidFill>
                  <a:schemeClr val="dk1"/>
                </a:solidFill>
                <a:latin typeface="Candara"/>
                <a:ea typeface="Candara"/>
                <a:cs typeface="Candara"/>
                <a:sym typeface="Candara"/>
              </a:endParaRPr>
            </a:p>
          </p:txBody>
        </p:sp>
        <p:cxnSp>
          <p:nvCxnSpPr>
            <p:cNvPr id="623" name="Google Shape;623;p19"/>
            <p:cNvCxnSpPr>
              <a:stCxn id="624" idx="0"/>
              <a:endCxn id="607" idx="0"/>
            </p:cNvCxnSpPr>
            <p:nvPr/>
          </p:nvCxnSpPr>
          <p:spPr>
            <a:xfrm flipH="1">
              <a:off x="6629150" y="1358247"/>
              <a:ext cx="4800" cy="619500"/>
            </a:xfrm>
            <a:prstGeom prst="straightConnector1">
              <a:avLst/>
            </a:prstGeom>
            <a:noFill/>
            <a:ln cap="flat" cmpd="sng" w="50800">
              <a:solidFill>
                <a:schemeClr val="dk1"/>
              </a:solidFill>
              <a:prstDash val="solid"/>
              <a:miter lim="800000"/>
              <a:headEnd len="sm" w="sm" type="none"/>
              <a:tailEnd len="med" w="med" type="triangle"/>
            </a:ln>
          </p:spPr>
        </p:cxnSp>
        <p:sp>
          <p:nvSpPr>
            <p:cNvPr id="624" name="Google Shape;624;p19"/>
            <p:cNvSpPr txBox="1"/>
            <p:nvPr/>
          </p:nvSpPr>
          <p:spPr>
            <a:xfrm flipH="1">
              <a:off x="6036034" y="1358247"/>
              <a:ext cx="1195832" cy="357320"/>
            </a:xfrm>
            <a:prstGeom prst="rect">
              <a:avLst/>
            </a:prstGeom>
            <a:solidFill>
              <a:srgbClr val="FFF2CC"/>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700"/>
                <a:buFont typeface="Candara"/>
                <a:buNone/>
              </a:pPr>
              <a:r>
                <a:rPr b="1" lang="en-US" sz="1700">
                  <a:solidFill>
                    <a:schemeClr val="dk1"/>
                  </a:solidFill>
                  <a:latin typeface="Candara"/>
                  <a:ea typeface="Candara"/>
                  <a:cs typeface="Candara"/>
                  <a:sym typeface="Candara"/>
                </a:rPr>
                <a:t>Response</a:t>
              </a:r>
              <a:endParaRPr b="1" sz="1700">
                <a:solidFill>
                  <a:schemeClr val="dk1"/>
                </a:solidFill>
                <a:latin typeface="Candara"/>
                <a:ea typeface="Candara"/>
                <a:cs typeface="Candara"/>
                <a:sym typeface="Candara"/>
              </a:endParaRPr>
            </a:p>
          </p:txBody>
        </p:sp>
        <p:cxnSp>
          <p:nvCxnSpPr>
            <p:cNvPr id="625" name="Google Shape;625;p19"/>
            <p:cNvCxnSpPr/>
            <p:nvPr/>
          </p:nvCxnSpPr>
          <p:spPr>
            <a:xfrm>
              <a:off x="5425146" y="3060397"/>
              <a:ext cx="356334" cy="0"/>
            </a:xfrm>
            <a:prstGeom prst="straightConnector1">
              <a:avLst/>
            </a:prstGeom>
            <a:noFill/>
            <a:ln cap="flat" cmpd="sng" w="50800">
              <a:solidFill>
                <a:schemeClr val="dk1"/>
              </a:solidFill>
              <a:prstDash val="solid"/>
              <a:miter lim="800000"/>
              <a:headEnd len="sm" w="sm" type="none"/>
              <a:tailEnd len="med" w="med" type="triangle"/>
            </a:ln>
          </p:spPr>
        </p:cxnSp>
      </p:grpSp>
      <p:sp>
        <p:nvSpPr>
          <p:cNvPr id="626" name="Google Shape;626;p19"/>
          <p:cNvSpPr/>
          <p:nvPr/>
        </p:nvSpPr>
        <p:spPr>
          <a:xfrm>
            <a:off x="30328" y="0"/>
            <a:ext cx="126913" cy="5744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grpSp>
        <p:nvGrpSpPr>
          <p:cNvPr id="627" name="Google Shape;627;p19"/>
          <p:cNvGrpSpPr/>
          <p:nvPr/>
        </p:nvGrpSpPr>
        <p:grpSpPr>
          <a:xfrm>
            <a:off x="7792677" y="3956729"/>
            <a:ext cx="1283020" cy="1131194"/>
            <a:chOff x="7804400" y="3933283"/>
            <a:chExt cx="1283020" cy="1131194"/>
          </a:xfrm>
        </p:grpSpPr>
        <p:sp>
          <p:nvSpPr>
            <p:cNvPr id="628" name="Google Shape;628;p19"/>
            <p:cNvSpPr txBox="1"/>
            <p:nvPr/>
          </p:nvSpPr>
          <p:spPr>
            <a:xfrm flipH="1">
              <a:off x="7804400" y="3933283"/>
              <a:ext cx="10914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key         </a:t>
              </a:r>
              <a:endParaRPr sz="1400">
                <a:solidFill>
                  <a:schemeClr val="dk1"/>
                </a:solidFill>
                <a:latin typeface="Candara"/>
                <a:ea typeface="Candara"/>
                <a:cs typeface="Candara"/>
                <a:sym typeface="Candara"/>
              </a:endParaRPr>
            </a:p>
          </p:txBody>
        </p:sp>
        <p:sp>
          <p:nvSpPr>
            <p:cNvPr id="629" name="Google Shape;629;p19"/>
            <p:cNvSpPr/>
            <p:nvPr/>
          </p:nvSpPr>
          <p:spPr>
            <a:xfrm>
              <a:off x="7913078" y="4314216"/>
              <a:ext cx="1174342" cy="338553"/>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400"/>
                <a:buFont typeface="Candara"/>
                <a:buNone/>
              </a:pPr>
              <a:r>
                <a:rPr lang="en-US" sz="1400">
                  <a:solidFill>
                    <a:schemeClr val="lt1"/>
                  </a:solidFill>
                  <a:latin typeface="Candara"/>
                  <a:ea typeface="Candara"/>
                  <a:cs typeface="Candara"/>
                  <a:sym typeface="Candara"/>
                </a:rPr>
                <a:t>Primary</a:t>
              </a:r>
              <a:endParaRPr sz="1400">
                <a:solidFill>
                  <a:schemeClr val="lt1"/>
                </a:solidFill>
                <a:latin typeface="Candara"/>
                <a:ea typeface="Candara"/>
                <a:cs typeface="Candara"/>
                <a:sym typeface="Candara"/>
              </a:endParaRPr>
            </a:p>
          </p:txBody>
        </p:sp>
        <p:sp>
          <p:nvSpPr>
            <p:cNvPr id="630" name="Google Shape;630;p19"/>
            <p:cNvSpPr/>
            <p:nvPr/>
          </p:nvSpPr>
          <p:spPr>
            <a:xfrm>
              <a:off x="7913077" y="4725924"/>
              <a:ext cx="1174343" cy="33855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400"/>
                <a:buFont typeface="Candara"/>
                <a:buNone/>
              </a:pPr>
              <a:r>
                <a:rPr lang="en-US" sz="1400">
                  <a:solidFill>
                    <a:schemeClr val="dk1"/>
                  </a:solidFill>
                  <a:latin typeface="Candara"/>
                  <a:ea typeface="Candara"/>
                  <a:cs typeface="Candara"/>
                  <a:sym typeface="Candara"/>
                </a:rPr>
                <a:t>Associated</a:t>
              </a:r>
              <a:endParaRPr sz="1400">
                <a:solidFill>
                  <a:schemeClr val="dk1"/>
                </a:solidFill>
                <a:latin typeface="Candara"/>
                <a:ea typeface="Candara"/>
                <a:cs typeface="Candara"/>
                <a:sym typeface="Candara"/>
              </a:endParaRPr>
            </a:p>
          </p:txBody>
        </p:sp>
        <p:cxnSp>
          <p:nvCxnSpPr>
            <p:cNvPr id="631" name="Google Shape;631;p19"/>
            <p:cNvCxnSpPr/>
            <p:nvPr/>
          </p:nvCxnSpPr>
          <p:spPr>
            <a:xfrm>
              <a:off x="7889631" y="4179232"/>
              <a:ext cx="1174343" cy="0"/>
            </a:xfrm>
            <a:prstGeom prst="straightConnector1">
              <a:avLst/>
            </a:prstGeom>
            <a:noFill/>
            <a:ln cap="flat" cmpd="sng" w="12700">
              <a:solidFill>
                <a:schemeClr val="dk1"/>
              </a:solidFill>
              <a:prstDash val="solid"/>
              <a:miter lim="800000"/>
              <a:headEnd len="sm" w="sm" type="none"/>
              <a:tailEnd len="sm" w="sm" type="none"/>
            </a:ln>
          </p:spPr>
        </p:cxnSp>
      </p:grpSp>
      <p:sp>
        <p:nvSpPr>
          <p:cNvPr id="632" name="Google Shape;632;p19"/>
          <p:cNvSpPr/>
          <p:nvPr/>
        </p:nvSpPr>
        <p:spPr>
          <a:xfrm rot="-5400000">
            <a:off x="149763" y="337331"/>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633" name="Google Shape;633;p19"/>
          <p:cNvSpPr txBox="1"/>
          <p:nvPr/>
        </p:nvSpPr>
        <p:spPr>
          <a:xfrm>
            <a:off x="2793" y="4891757"/>
            <a:ext cx="194881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000"/>
              <a:buFont typeface="Candara"/>
              <a:buNone/>
            </a:pPr>
            <a:r>
              <a:rPr lang="en-US" sz="1000">
                <a:solidFill>
                  <a:schemeClr val="dk1"/>
                </a:solidFill>
                <a:latin typeface="Candara"/>
                <a:ea typeface="Candara"/>
                <a:cs typeface="Candara"/>
                <a:sym typeface="Candara"/>
              </a:rPr>
              <a:t>©Cengage Learning</a:t>
            </a:r>
            <a:endParaRPr sz="18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637" name="Shape 637"/>
        <p:cNvGrpSpPr/>
        <p:nvPr/>
      </p:nvGrpSpPr>
      <p:grpSpPr>
        <a:xfrm>
          <a:off x="0" y="0"/>
          <a:ext cx="0" cy="0"/>
          <a:chOff x="0" y="0"/>
          <a:chExt cx="0" cy="0"/>
        </a:xfrm>
      </p:grpSpPr>
      <p:sp>
        <p:nvSpPr>
          <p:cNvPr id="638" name="Google Shape;638;p20"/>
          <p:cNvSpPr/>
          <p:nvPr/>
        </p:nvSpPr>
        <p:spPr>
          <a:xfrm>
            <a:off x="153650" y="1553012"/>
            <a:ext cx="8617817" cy="1261884"/>
          </a:xfrm>
          <a:prstGeom prst="rect">
            <a:avLst/>
          </a:prstGeom>
          <a:noFill/>
          <a:ln>
            <a:noFill/>
          </a:ln>
        </p:spPr>
        <p:txBody>
          <a:bodyPr anchorCtr="0" anchor="t" bIns="45700" lIns="91425" spcFirstLastPara="1" rIns="91425" wrap="square" tIns="45700">
            <a:spAutoFit/>
          </a:bodyPr>
          <a:lstStyle/>
          <a:p>
            <a:pPr indent="-214313" lvl="0" marL="214313" marR="0" rtl="0" algn="l">
              <a:spcBef>
                <a:spcPts val="0"/>
              </a:spcBef>
              <a:spcAft>
                <a:spcPts val="0"/>
              </a:spcAft>
              <a:buClr>
                <a:schemeClr val="dk1"/>
              </a:buClr>
              <a:buSzPts val="1900"/>
              <a:buFont typeface="Arial"/>
              <a:buChar char="•"/>
            </a:pPr>
            <a:r>
              <a:rPr lang="en-US" sz="1900">
                <a:solidFill>
                  <a:schemeClr val="dk1"/>
                </a:solidFill>
                <a:latin typeface="Candara"/>
                <a:ea typeface="Candara"/>
                <a:cs typeface="Candara"/>
                <a:sym typeface="Candara"/>
              </a:rPr>
              <a:t>Individu yang memiliki prestasi belajar rendah atau di bawah rata-rata individu seusia pada umumnya, pada salah satu atau seluruh area akademik</a:t>
            </a:r>
            <a:endParaRPr sz="1900">
              <a:solidFill>
                <a:schemeClr val="dk1"/>
              </a:solidFill>
              <a:latin typeface="Candara"/>
              <a:ea typeface="Candara"/>
              <a:cs typeface="Candara"/>
              <a:sym typeface="Candara"/>
            </a:endParaRPr>
          </a:p>
          <a:p>
            <a:pPr indent="-214313" lvl="0" marL="214313" marR="0" rtl="0" algn="l">
              <a:spcBef>
                <a:spcPts val="0"/>
              </a:spcBef>
              <a:spcAft>
                <a:spcPts val="0"/>
              </a:spcAft>
              <a:buClr>
                <a:schemeClr val="dk1"/>
              </a:buClr>
              <a:buSzPts val="1900"/>
              <a:buFont typeface="Arial"/>
              <a:buChar char="•"/>
            </a:pPr>
            <a:r>
              <a:rPr lang="en-US" sz="1900">
                <a:solidFill>
                  <a:schemeClr val="dk1"/>
                </a:solidFill>
                <a:latin typeface="Candara"/>
                <a:ea typeface="Candara"/>
                <a:cs typeface="Candara"/>
                <a:sym typeface="Candara"/>
              </a:rPr>
              <a:t>Individu ini bukan tergolong terbelakang mental. Skor tes IQ mereka menunjukkan skor antara 70 dan 90</a:t>
            </a:r>
            <a:endParaRPr sz="1800">
              <a:solidFill>
                <a:schemeClr val="dk1"/>
              </a:solidFill>
              <a:latin typeface="Calibri"/>
              <a:ea typeface="Calibri"/>
              <a:cs typeface="Calibri"/>
              <a:sym typeface="Calibri"/>
            </a:endParaRPr>
          </a:p>
        </p:txBody>
      </p:sp>
      <p:sp>
        <p:nvSpPr>
          <p:cNvPr id="639" name="Google Shape;639;p20"/>
          <p:cNvSpPr txBox="1"/>
          <p:nvPr/>
        </p:nvSpPr>
        <p:spPr>
          <a:xfrm>
            <a:off x="153650" y="896616"/>
            <a:ext cx="8166261" cy="594122"/>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300"/>
              <a:buFont typeface="Candara"/>
              <a:buNone/>
            </a:pPr>
            <a:r>
              <a:rPr b="1" lang="en-US" sz="3300">
                <a:solidFill>
                  <a:schemeClr val="dk1"/>
                </a:solidFill>
                <a:latin typeface="Candara"/>
                <a:ea typeface="Candara"/>
                <a:cs typeface="Candara"/>
                <a:sym typeface="Candara"/>
              </a:rPr>
              <a:t>Slow Learners</a:t>
            </a:r>
            <a:endParaRPr sz="1800">
              <a:solidFill>
                <a:schemeClr val="dk1"/>
              </a:solidFill>
              <a:latin typeface="Calibri"/>
              <a:ea typeface="Calibri"/>
              <a:cs typeface="Calibri"/>
              <a:sym typeface="Calibri"/>
            </a:endParaRPr>
          </a:p>
        </p:txBody>
      </p:sp>
      <p:sp>
        <p:nvSpPr>
          <p:cNvPr id="640" name="Google Shape;640;p20"/>
          <p:cNvSpPr/>
          <p:nvPr/>
        </p:nvSpPr>
        <p:spPr>
          <a:xfrm>
            <a:off x="30330" y="0"/>
            <a:ext cx="123320" cy="72769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641" name="Google Shape;641;p20"/>
          <p:cNvSpPr/>
          <p:nvPr/>
        </p:nvSpPr>
        <p:spPr>
          <a:xfrm rot="-5400000">
            <a:off x="142884" y="552864"/>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642" name="Google Shape;642;p20"/>
          <p:cNvPicPr preferRelativeResize="0"/>
          <p:nvPr/>
        </p:nvPicPr>
        <p:blipFill rotWithShape="1">
          <a:blip r:embed="rId3">
            <a:alphaModFix/>
          </a:blip>
          <a:srcRect b="0" l="0" r="0" t="0"/>
          <a:stretch/>
        </p:blipFill>
        <p:spPr>
          <a:xfrm>
            <a:off x="4967111" y="2571750"/>
            <a:ext cx="3352800" cy="2795058"/>
          </a:xfrm>
          <a:prstGeom prst="rect">
            <a:avLst/>
          </a:prstGeom>
          <a:noFill/>
          <a:ln>
            <a:noFill/>
          </a:ln>
        </p:spPr>
      </p:pic>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646" name="Shape 646"/>
        <p:cNvGrpSpPr/>
        <p:nvPr/>
      </p:nvGrpSpPr>
      <p:grpSpPr>
        <a:xfrm>
          <a:off x="0" y="0"/>
          <a:ext cx="0" cy="0"/>
          <a:chOff x="0" y="0"/>
          <a:chExt cx="0" cy="0"/>
        </a:xfrm>
      </p:grpSpPr>
      <p:sp>
        <p:nvSpPr>
          <p:cNvPr id="647" name="Google Shape;647;p21"/>
          <p:cNvSpPr/>
          <p:nvPr/>
        </p:nvSpPr>
        <p:spPr>
          <a:xfrm>
            <a:off x="236201" y="1657143"/>
            <a:ext cx="7565819" cy="701989"/>
          </a:xfrm>
          <a:prstGeom prst="roundRect">
            <a:avLst>
              <a:gd fmla="val 6209" name="adj"/>
            </a:avLst>
          </a:prstGeom>
          <a:solidFill>
            <a:schemeClr val="lt1"/>
          </a:solidFill>
          <a:ln cap="flat" cmpd="sng" w="28575">
            <a:solidFill>
              <a:srgbClr val="00B05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500"/>
              <a:buFont typeface="Candara"/>
              <a:buNone/>
            </a:pPr>
            <a:r>
              <a:rPr lang="en-US" sz="1500">
                <a:solidFill>
                  <a:schemeClr val="dk1"/>
                </a:solidFill>
                <a:latin typeface="Candara"/>
                <a:ea typeface="Candara"/>
                <a:cs typeface="Candara"/>
                <a:sym typeface="Candara"/>
              </a:rPr>
              <a:t>Merupakan jenis disabilitas dengan  probabilitas yang sangat kecil untuk ditemui pada tingkat universitas</a:t>
            </a:r>
            <a:endParaRPr sz="1500">
              <a:solidFill>
                <a:schemeClr val="dk1"/>
              </a:solidFill>
              <a:latin typeface="Candara"/>
              <a:ea typeface="Candara"/>
              <a:cs typeface="Candara"/>
              <a:sym typeface="Candara"/>
            </a:endParaRPr>
          </a:p>
        </p:txBody>
      </p:sp>
      <p:sp>
        <p:nvSpPr>
          <p:cNvPr id="648" name="Google Shape;648;p21"/>
          <p:cNvSpPr/>
          <p:nvPr/>
        </p:nvSpPr>
        <p:spPr>
          <a:xfrm>
            <a:off x="236201" y="2712389"/>
            <a:ext cx="4753488" cy="1744507"/>
          </a:xfrm>
          <a:prstGeom prst="roundRect">
            <a:avLst>
              <a:gd fmla="val 1852" name="adj"/>
            </a:avLst>
          </a:prstGeom>
          <a:solidFill>
            <a:schemeClr val="lt1"/>
          </a:solidFill>
          <a:ln cap="flat" cmpd="sng" w="28575">
            <a:solidFill>
              <a:srgbClr val="00B05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500"/>
              <a:buFont typeface="Candara"/>
              <a:buNone/>
            </a:pPr>
            <a:r>
              <a:rPr lang="en-US" sz="1500">
                <a:solidFill>
                  <a:schemeClr val="dk1"/>
                </a:solidFill>
                <a:latin typeface="Candara"/>
                <a:ea typeface="Candara"/>
                <a:cs typeface="Candara"/>
                <a:sym typeface="Candara"/>
              </a:rPr>
              <a:t>Merupakan gabungan dari beberapa hambatan, yakni:</a:t>
            </a:r>
            <a:endParaRPr sz="1800">
              <a:solidFill>
                <a:schemeClr val="dk1"/>
              </a:solidFill>
              <a:latin typeface="Calibri"/>
              <a:ea typeface="Calibri"/>
              <a:cs typeface="Calibri"/>
              <a:sym typeface="Calibri"/>
            </a:endParaRPr>
          </a:p>
          <a:p>
            <a:pPr indent="-252413" lvl="0" marL="342900" marR="0" rtl="0" algn="l">
              <a:spcBef>
                <a:spcPts val="0"/>
              </a:spcBef>
              <a:spcAft>
                <a:spcPts val="0"/>
              </a:spcAft>
              <a:buClr>
                <a:schemeClr val="dk1"/>
              </a:buClr>
              <a:buSzPts val="1500"/>
              <a:buFont typeface="Candara"/>
              <a:buAutoNum type="arabicPeriod"/>
            </a:pPr>
            <a:r>
              <a:rPr lang="en-US" sz="1500">
                <a:solidFill>
                  <a:schemeClr val="dk1"/>
                </a:solidFill>
                <a:latin typeface="Candara"/>
                <a:ea typeface="Candara"/>
                <a:cs typeface="Candara"/>
                <a:sym typeface="Candara"/>
              </a:rPr>
              <a:t>Tuna netra – tuna grahita mampu didik</a:t>
            </a:r>
            <a:endParaRPr sz="1500">
              <a:solidFill>
                <a:schemeClr val="dk1"/>
              </a:solidFill>
              <a:latin typeface="Candara"/>
              <a:ea typeface="Candara"/>
              <a:cs typeface="Candara"/>
              <a:sym typeface="Candara"/>
            </a:endParaRPr>
          </a:p>
          <a:p>
            <a:pPr indent="-252413" lvl="0" marL="342900" marR="0" rtl="0" algn="l">
              <a:spcBef>
                <a:spcPts val="0"/>
              </a:spcBef>
              <a:spcAft>
                <a:spcPts val="0"/>
              </a:spcAft>
              <a:buClr>
                <a:schemeClr val="dk1"/>
              </a:buClr>
              <a:buSzPts val="1500"/>
              <a:buFont typeface="Candara"/>
              <a:buAutoNum type="arabicPeriod"/>
            </a:pPr>
            <a:r>
              <a:rPr lang="en-US" sz="1500">
                <a:solidFill>
                  <a:schemeClr val="dk1"/>
                </a:solidFill>
                <a:latin typeface="Candara"/>
                <a:ea typeface="Candara"/>
                <a:cs typeface="Candara"/>
                <a:sym typeface="Candara"/>
              </a:rPr>
              <a:t>Tuna netra – tuna daksa</a:t>
            </a:r>
            <a:endParaRPr sz="1500">
              <a:solidFill>
                <a:schemeClr val="dk1"/>
              </a:solidFill>
              <a:latin typeface="Candara"/>
              <a:ea typeface="Candara"/>
              <a:cs typeface="Candara"/>
              <a:sym typeface="Candara"/>
            </a:endParaRPr>
          </a:p>
          <a:p>
            <a:pPr indent="-252413" lvl="0" marL="342900" marR="0" rtl="0" algn="l">
              <a:spcBef>
                <a:spcPts val="0"/>
              </a:spcBef>
              <a:spcAft>
                <a:spcPts val="0"/>
              </a:spcAft>
              <a:buClr>
                <a:schemeClr val="dk1"/>
              </a:buClr>
              <a:buSzPts val="1500"/>
              <a:buFont typeface="Candara"/>
              <a:buAutoNum type="arabicPeriod"/>
            </a:pPr>
            <a:r>
              <a:rPr lang="en-US" sz="1500">
                <a:solidFill>
                  <a:schemeClr val="dk1"/>
                </a:solidFill>
                <a:latin typeface="Candara"/>
                <a:ea typeface="Candara"/>
                <a:cs typeface="Candara"/>
                <a:sym typeface="Candara"/>
              </a:rPr>
              <a:t>Tuna netra – tuna wicara</a:t>
            </a:r>
            <a:endParaRPr sz="1500">
              <a:solidFill>
                <a:schemeClr val="dk1"/>
              </a:solidFill>
              <a:latin typeface="Candara"/>
              <a:ea typeface="Candara"/>
              <a:cs typeface="Candara"/>
              <a:sym typeface="Candara"/>
            </a:endParaRPr>
          </a:p>
          <a:p>
            <a:pPr indent="-252413" lvl="0" marL="342900" marR="0" rtl="0" algn="l">
              <a:spcBef>
                <a:spcPts val="0"/>
              </a:spcBef>
              <a:spcAft>
                <a:spcPts val="0"/>
              </a:spcAft>
              <a:buClr>
                <a:schemeClr val="dk1"/>
              </a:buClr>
              <a:buSzPts val="1500"/>
              <a:buFont typeface="Candara"/>
              <a:buAutoNum type="arabicPeriod"/>
            </a:pPr>
            <a:r>
              <a:rPr lang="en-US" sz="1500">
                <a:solidFill>
                  <a:schemeClr val="dk1"/>
                </a:solidFill>
                <a:latin typeface="Candara"/>
                <a:ea typeface="Candara"/>
                <a:cs typeface="Candara"/>
                <a:sym typeface="Candara"/>
              </a:rPr>
              <a:t>Tuna rungu – tuna grahita mampu didik</a:t>
            </a:r>
            <a:endParaRPr sz="1500">
              <a:solidFill>
                <a:schemeClr val="dk1"/>
              </a:solidFill>
              <a:latin typeface="Candara"/>
              <a:ea typeface="Candara"/>
              <a:cs typeface="Candara"/>
              <a:sym typeface="Candara"/>
            </a:endParaRPr>
          </a:p>
          <a:p>
            <a:pPr indent="-252413" lvl="0" marL="342900" marR="0" rtl="0" algn="l">
              <a:spcBef>
                <a:spcPts val="0"/>
              </a:spcBef>
              <a:spcAft>
                <a:spcPts val="0"/>
              </a:spcAft>
              <a:buClr>
                <a:schemeClr val="dk1"/>
              </a:buClr>
              <a:buSzPts val="1500"/>
              <a:buFont typeface="Candara"/>
              <a:buAutoNum type="arabicPeriod"/>
            </a:pPr>
            <a:r>
              <a:rPr lang="en-US" sz="1500">
                <a:solidFill>
                  <a:schemeClr val="dk1"/>
                </a:solidFill>
                <a:latin typeface="Candara"/>
                <a:ea typeface="Candara"/>
                <a:cs typeface="Candara"/>
                <a:sym typeface="Candara"/>
              </a:rPr>
              <a:t>Tuna daksa – tuna rungu</a:t>
            </a:r>
            <a:endParaRPr sz="1500">
              <a:solidFill>
                <a:schemeClr val="dk1"/>
              </a:solidFill>
              <a:latin typeface="Candara"/>
              <a:ea typeface="Candara"/>
              <a:cs typeface="Candara"/>
              <a:sym typeface="Candara"/>
            </a:endParaRPr>
          </a:p>
          <a:p>
            <a:pPr indent="-252413" lvl="0" marL="342900" marR="0" rtl="0" algn="l">
              <a:spcBef>
                <a:spcPts val="0"/>
              </a:spcBef>
              <a:spcAft>
                <a:spcPts val="0"/>
              </a:spcAft>
              <a:buClr>
                <a:schemeClr val="dk1"/>
              </a:buClr>
              <a:buSzPts val="1500"/>
              <a:buFont typeface="Candara"/>
              <a:buAutoNum type="arabicPeriod"/>
            </a:pPr>
            <a:r>
              <a:rPr lang="en-US" sz="1500">
                <a:solidFill>
                  <a:schemeClr val="dk1"/>
                </a:solidFill>
                <a:latin typeface="Candara"/>
                <a:ea typeface="Candara"/>
                <a:cs typeface="Candara"/>
                <a:sym typeface="Candara"/>
              </a:rPr>
              <a:t>Tuna daksa – tuna grahita mampu didik</a:t>
            </a:r>
            <a:endParaRPr sz="1500">
              <a:solidFill>
                <a:schemeClr val="dk1"/>
              </a:solidFill>
              <a:latin typeface="Candara"/>
              <a:ea typeface="Candara"/>
              <a:cs typeface="Candara"/>
              <a:sym typeface="Candara"/>
            </a:endParaRPr>
          </a:p>
        </p:txBody>
      </p:sp>
      <p:sp>
        <p:nvSpPr>
          <p:cNvPr id="649" name="Google Shape;649;p21"/>
          <p:cNvSpPr txBox="1"/>
          <p:nvPr/>
        </p:nvSpPr>
        <p:spPr>
          <a:xfrm>
            <a:off x="153650" y="859993"/>
            <a:ext cx="8166261" cy="594122"/>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300"/>
              <a:buFont typeface="Candara"/>
              <a:buNone/>
            </a:pPr>
            <a:r>
              <a:rPr lang="en-US" sz="3300">
                <a:solidFill>
                  <a:schemeClr val="dk1"/>
                </a:solidFill>
                <a:latin typeface="Candara"/>
                <a:ea typeface="Candara"/>
                <a:cs typeface="Candara"/>
                <a:sym typeface="Candara"/>
              </a:rPr>
              <a:t>Hambatan </a:t>
            </a:r>
            <a:r>
              <a:rPr b="1" lang="en-US" sz="3300">
                <a:solidFill>
                  <a:schemeClr val="dk1"/>
                </a:solidFill>
                <a:latin typeface="Candara"/>
                <a:ea typeface="Candara"/>
                <a:cs typeface="Candara"/>
                <a:sym typeface="Candara"/>
              </a:rPr>
              <a:t>Ganda</a:t>
            </a:r>
            <a:endParaRPr sz="3300">
              <a:solidFill>
                <a:schemeClr val="dk1"/>
              </a:solidFill>
              <a:latin typeface="Candara"/>
              <a:ea typeface="Candara"/>
              <a:cs typeface="Candara"/>
              <a:sym typeface="Candara"/>
            </a:endParaRPr>
          </a:p>
        </p:txBody>
      </p:sp>
      <p:sp>
        <p:nvSpPr>
          <p:cNvPr id="650" name="Google Shape;650;p21"/>
          <p:cNvSpPr/>
          <p:nvPr/>
        </p:nvSpPr>
        <p:spPr>
          <a:xfrm>
            <a:off x="30330" y="0"/>
            <a:ext cx="123320" cy="72769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651" name="Google Shape;651;p21"/>
          <p:cNvSpPr/>
          <p:nvPr/>
        </p:nvSpPr>
        <p:spPr>
          <a:xfrm rot="-5400000">
            <a:off x="142884" y="552864"/>
            <a:ext cx="124547" cy="3496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652" name="Google Shape;652;p21"/>
          <p:cNvPicPr preferRelativeResize="0"/>
          <p:nvPr/>
        </p:nvPicPr>
        <p:blipFill rotWithShape="1">
          <a:blip r:embed="rId3">
            <a:alphaModFix/>
          </a:blip>
          <a:srcRect b="6645" l="10123" r="57654" t="19080"/>
          <a:stretch/>
        </p:blipFill>
        <p:spPr>
          <a:xfrm>
            <a:off x="5633156" y="2355004"/>
            <a:ext cx="2607733" cy="2788496"/>
          </a:xfrm>
          <a:prstGeom prst="rect">
            <a:avLst/>
          </a:prstGeom>
          <a:noFill/>
          <a:ln>
            <a:noFill/>
          </a:ln>
        </p:spPr>
      </p:pic>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g1680d50833b_0_12"/>
          <p:cNvSpPr txBox="1"/>
          <p:nvPr>
            <p:ph idx="4294967295" type="title"/>
          </p:nvPr>
        </p:nvSpPr>
        <p:spPr>
          <a:xfrm>
            <a:off x="0" y="618553"/>
            <a:ext cx="7886700" cy="9937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b="1" lang="en-US"/>
              <a:t>DISKUSI KELOMPOK</a:t>
            </a:r>
            <a:endParaRPr b="1"/>
          </a:p>
        </p:txBody>
      </p:sp>
      <p:sp>
        <p:nvSpPr>
          <p:cNvPr id="658" name="Google Shape;658;g1680d50833b_0_12"/>
          <p:cNvSpPr txBox="1"/>
          <p:nvPr>
            <p:ph idx="4294967295" type="body"/>
          </p:nvPr>
        </p:nvSpPr>
        <p:spPr>
          <a:xfrm>
            <a:off x="0" y="1370013"/>
            <a:ext cx="7886700" cy="1165225"/>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Clr>
                <a:schemeClr val="dk1"/>
              </a:buClr>
              <a:buSzPts val="1100"/>
              <a:buFont typeface="Arial"/>
              <a:buNone/>
            </a:pPr>
            <a:r>
              <a:rPr lang="en-US" sz="2400"/>
              <a:t>Mendiskusikan hambatan yang sekarang dialami dan hal-hal yang bisa menjadi hambatan belajar mahasiswa di masa yang akan datang secara spesifik .</a:t>
            </a:r>
            <a:endParaRPr sz="2400"/>
          </a:p>
          <a:p>
            <a:pPr indent="0" lvl="0" marL="0" rtl="0" algn="l">
              <a:lnSpc>
                <a:spcPct val="90000"/>
              </a:lnSpc>
              <a:spcBef>
                <a:spcPts val="750"/>
              </a:spcBef>
              <a:spcAft>
                <a:spcPts val="0"/>
              </a:spcAft>
              <a:buClr>
                <a:schemeClr val="dk1"/>
              </a:buClr>
              <a:buSzPts val="3300"/>
              <a:buNone/>
            </a:pPr>
            <a:r>
              <a:t/>
            </a:r>
            <a:endParaRPr sz="3300"/>
          </a:p>
        </p:txBody>
      </p:sp>
      <p:sp>
        <p:nvSpPr>
          <p:cNvPr id="659" name="Google Shape;659;g1680d50833b_0_12"/>
          <p:cNvSpPr txBox="1"/>
          <p:nvPr>
            <p:ph idx="4294967295" type="sldNum"/>
          </p:nvPr>
        </p:nvSpPr>
        <p:spPr>
          <a:xfrm>
            <a:off x="7086600" y="4767263"/>
            <a:ext cx="2057400" cy="274637"/>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900"/>
              <a:buFont typeface="Arial"/>
              <a:buNone/>
            </a:pPr>
            <a:fld id="{00000000-1234-1234-1234-123412341234}" type="slidenum">
              <a:rPr lang="en-US"/>
              <a:t>‹#›</a:t>
            </a:fld>
            <a:endParaRPr/>
          </a:p>
        </p:txBody>
      </p:sp>
      <p:graphicFrame>
        <p:nvGraphicFramePr>
          <p:cNvPr id="660" name="Google Shape;660;g1680d50833b_0_12"/>
          <p:cNvGraphicFramePr/>
          <p:nvPr/>
        </p:nvGraphicFramePr>
        <p:xfrm>
          <a:off x="952500" y="2658013"/>
          <a:ext cx="3000000" cy="3000000"/>
        </p:xfrm>
        <a:graphic>
          <a:graphicData uri="http://schemas.openxmlformats.org/drawingml/2006/table">
            <a:tbl>
              <a:tblPr>
                <a:noFill/>
                <a:tableStyleId>{9B20D588-6016-471E-B667-85E6A534050D}</a:tableStyleId>
              </a:tblPr>
              <a:tblGrid>
                <a:gridCol w="2252725"/>
                <a:gridCol w="2683775"/>
                <a:gridCol w="2468250"/>
              </a:tblGrid>
              <a:tr h="822925">
                <a:tc>
                  <a:txBody>
                    <a:bodyPr/>
                    <a:lstStyle/>
                    <a:p>
                      <a:pPr indent="0" lvl="0" marL="0" marR="0" rtl="0" algn="ctr">
                        <a:spcBef>
                          <a:spcPts val="0"/>
                        </a:spcBef>
                        <a:spcAft>
                          <a:spcPts val="0"/>
                        </a:spcAft>
                        <a:buClr>
                          <a:schemeClr val="dk1"/>
                        </a:buClr>
                        <a:buSzPts val="1350"/>
                        <a:buFont typeface="Calibri"/>
                        <a:buNone/>
                      </a:pPr>
                      <a:r>
                        <a:rPr b="1" lang="en-US" sz="1350" u="none" cap="none" strike="noStrike"/>
                        <a:t>Jenis disabilitas di kelas </a:t>
                      </a:r>
                      <a:endParaRPr b="1" sz="1350" u="none" cap="none" strike="noStrike"/>
                    </a:p>
                  </a:txBody>
                  <a:tcPr marT="91425" marB="91425" marR="91425" marL="91425"/>
                </a:tc>
                <a:tc>
                  <a:txBody>
                    <a:bodyPr/>
                    <a:lstStyle/>
                    <a:p>
                      <a:pPr indent="0" lvl="0" marL="0" marR="0" rtl="0" algn="ctr">
                        <a:spcBef>
                          <a:spcPts val="0"/>
                        </a:spcBef>
                        <a:spcAft>
                          <a:spcPts val="0"/>
                        </a:spcAft>
                        <a:buClr>
                          <a:schemeClr val="dk1"/>
                        </a:buClr>
                        <a:buSzPts val="1350"/>
                        <a:buFont typeface="Calibri"/>
                        <a:buNone/>
                      </a:pPr>
                      <a:r>
                        <a:rPr b="1" lang="en-US" sz="1350" u="none" cap="none" strike="noStrike"/>
                        <a:t>Learning barrier yang dialami saat ini </a:t>
                      </a:r>
                      <a:endParaRPr b="1" sz="1350" u="none" cap="none" strike="noStrike"/>
                    </a:p>
                  </a:txBody>
                  <a:tcPr marT="91425" marB="91425" marR="91425" marL="91425"/>
                </a:tc>
                <a:tc>
                  <a:txBody>
                    <a:bodyPr/>
                    <a:lstStyle/>
                    <a:p>
                      <a:pPr indent="0" lvl="0" marL="0" marR="0" rtl="0" algn="ctr">
                        <a:spcBef>
                          <a:spcPts val="0"/>
                        </a:spcBef>
                        <a:spcAft>
                          <a:spcPts val="0"/>
                        </a:spcAft>
                        <a:buClr>
                          <a:schemeClr val="dk1"/>
                        </a:buClr>
                        <a:buSzPts val="1100"/>
                        <a:buFont typeface="Arial"/>
                        <a:buNone/>
                      </a:pPr>
                      <a:r>
                        <a:rPr b="1" lang="en-US" sz="1350" u="none" cap="none" strike="noStrike">
                          <a:solidFill>
                            <a:schemeClr val="dk1"/>
                          </a:solidFill>
                        </a:rPr>
                        <a:t>Learning barrier yang dialami di masa mendatang </a:t>
                      </a:r>
                      <a:endParaRPr b="1" sz="1350" u="none" cap="none" strike="noStrike"/>
                    </a:p>
                  </a:txBody>
                  <a:tcPr marT="91425" marB="91425" marR="91425" marL="91425"/>
                </a:tc>
              </a:tr>
              <a:tr h="381000">
                <a:tc>
                  <a:txBody>
                    <a:bodyPr/>
                    <a:lstStyle/>
                    <a:p>
                      <a:pPr indent="0" lvl="0" marL="0" marR="0" rtl="0" algn="l">
                        <a:spcBef>
                          <a:spcPts val="0"/>
                        </a:spcBef>
                        <a:spcAft>
                          <a:spcPts val="0"/>
                        </a:spcAft>
                        <a:buClr>
                          <a:schemeClr val="dk1"/>
                        </a:buClr>
                        <a:buSzPts val="1350"/>
                        <a:buFont typeface="Calibri"/>
                        <a:buNone/>
                      </a:pPr>
                      <a:r>
                        <a:t/>
                      </a:r>
                      <a:endParaRPr sz="1350" u="none" cap="none" strike="noStrike"/>
                    </a:p>
                  </a:txBody>
                  <a:tcPr marT="91425" marB="91425" marR="91425" marL="91425"/>
                </a:tc>
                <a:tc>
                  <a:txBody>
                    <a:bodyPr/>
                    <a:lstStyle/>
                    <a:p>
                      <a:pPr indent="0" lvl="0" marL="0" marR="0" rtl="0" algn="l">
                        <a:spcBef>
                          <a:spcPts val="0"/>
                        </a:spcBef>
                        <a:spcAft>
                          <a:spcPts val="0"/>
                        </a:spcAft>
                        <a:buClr>
                          <a:schemeClr val="dk1"/>
                        </a:buClr>
                        <a:buSzPts val="1350"/>
                        <a:buFont typeface="Calibri"/>
                        <a:buNone/>
                      </a:pPr>
                      <a:r>
                        <a:t/>
                      </a:r>
                      <a:endParaRPr sz="1350" u="none" cap="none" strike="noStrike"/>
                    </a:p>
                  </a:txBody>
                  <a:tcPr marT="91425" marB="91425" marR="91425" marL="91425"/>
                </a:tc>
                <a:tc>
                  <a:txBody>
                    <a:bodyPr/>
                    <a:lstStyle/>
                    <a:p>
                      <a:pPr indent="0" lvl="0" marL="0" marR="0" rtl="0" algn="l">
                        <a:spcBef>
                          <a:spcPts val="0"/>
                        </a:spcBef>
                        <a:spcAft>
                          <a:spcPts val="0"/>
                        </a:spcAft>
                        <a:buClr>
                          <a:schemeClr val="dk1"/>
                        </a:buClr>
                        <a:buSzPts val="1350"/>
                        <a:buFont typeface="Calibri"/>
                        <a:buNone/>
                      </a:pPr>
                      <a:r>
                        <a:t/>
                      </a:r>
                      <a:endParaRPr sz="1350" u="none" cap="none" strike="noStrike"/>
                    </a:p>
                  </a:txBody>
                  <a:tcPr marT="91425" marB="91425" marR="91425" marL="91425"/>
                </a:tc>
              </a:tr>
              <a:tr h="381000">
                <a:tc>
                  <a:txBody>
                    <a:bodyPr/>
                    <a:lstStyle/>
                    <a:p>
                      <a:pPr indent="0" lvl="0" marL="0" marR="0" rtl="0" algn="l">
                        <a:spcBef>
                          <a:spcPts val="0"/>
                        </a:spcBef>
                        <a:spcAft>
                          <a:spcPts val="0"/>
                        </a:spcAft>
                        <a:buClr>
                          <a:schemeClr val="dk1"/>
                        </a:buClr>
                        <a:buSzPts val="1350"/>
                        <a:buFont typeface="Calibri"/>
                        <a:buNone/>
                      </a:pPr>
                      <a:r>
                        <a:t/>
                      </a:r>
                      <a:endParaRPr sz="1350" u="none" cap="none" strike="noStrike"/>
                    </a:p>
                  </a:txBody>
                  <a:tcPr marT="91425" marB="91425" marR="91425" marL="91425"/>
                </a:tc>
                <a:tc>
                  <a:txBody>
                    <a:bodyPr/>
                    <a:lstStyle/>
                    <a:p>
                      <a:pPr indent="0" lvl="0" marL="0" marR="0" rtl="0" algn="l">
                        <a:spcBef>
                          <a:spcPts val="0"/>
                        </a:spcBef>
                        <a:spcAft>
                          <a:spcPts val="0"/>
                        </a:spcAft>
                        <a:buClr>
                          <a:schemeClr val="dk1"/>
                        </a:buClr>
                        <a:buSzPts val="1350"/>
                        <a:buFont typeface="Calibri"/>
                        <a:buNone/>
                      </a:pPr>
                      <a:r>
                        <a:t/>
                      </a:r>
                      <a:endParaRPr sz="1350" u="none" cap="none" strike="noStrike"/>
                    </a:p>
                  </a:txBody>
                  <a:tcPr marT="91425" marB="91425" marR="91425" marL="91425"/>
                </a:tc>
                <a:tc>
                  <a:txBody>
                    <a:bodyPr/>
                    <a:lstStyle/>
                    <a:p>
                      <a:pPr indent="0" lvl="0" marL="0" marR="0" rtl="0" algn="l">
                        <a:spcBef>
                          <a:spcPts val="0"/>
                        </a:spcBef>
                        <a:spcAft>
                          <a:spcPts val="0"/>
                        </a:spcAft>
                        <a:buClr>
                          <a:schemeClr val="dk1"/>
                        </a:buClr>
                        <a:buSzPts val="1350"/>
                        <a:buFont typeface="Calibri"/>
                        <a:buNone/>
                      </a:pPr>
                      <a:r>
                        <a:t/>
                      </a:r>
                      <a:endParaRPr sz="1350" u="none" cap="none" strike="noStrike"/>
                    </a:p>
                  </a:txBody>
                  <a:tcPr marT="91425" marB="91425" marR="91425" marL="91425"/>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g1680d50833b_0_19"/>
          <p:cNvSpPr txBox="1"/>
          <p:nvPr>
            <p:ph idx="4294967295" type="title"/>
          </p:nvPr>
        </p:nvSpPr>
        <p:spPr>
          <a:xfrm>
            <a:off x="0" y="850371"/>
            <a:ext cx="7886700" cy="9937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Calibri"/>
              <a:buNone/>
            </a:pPr>
            <a:r>
              <a:rPr b="1" lang="en-US"/>
              <a:t>PAPARAN KELOMPOK </a:t>
            </a:r>
            <a:endParaRPr b="1"/>
          </a:p>
        </p:txBody>
      </p:sp>
      <p:sp>
        <p:nvSpPr>
          <p:cNvPr id="666" name="Google Shape;666;g1680d50833b_0_19"/>
          <p:cNvSpPr txBox="1"/>
          <p:nvPr>
            <p:ph idx="4294967295" type="body"/>
          </p:nvPr>
        </p:nvSpPr>
        <p:spPr>
          <a:xfrm>
            <a:off x="0" y="2178755"/>
            <a:ext cx="7886700" cy="245356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750"/>
              </a:spcBef>
              <a:spcAft>
                <a:spcPts val="0"/>
              </a:spcAft>
              <a:buClr>
                <a:schemeClr val="dk1"/>
              </a:buClr>
              <a:buSzPts val="2100"/>
              <a:buNone/>
            </a:pPr>
            <a:r>
              <a:rPr lang="en-US"/>
              <a:t>Mentor online: ………..?</a:t>
            </a:r>
            <a:endParaRPr/>
          </a:p>
          <a:p>
            <a:pPr indent="0" lvl="0" marL="0" rtl="0" algn="l">
              <a:lnSpc>
                <a:spcPct val="90000"/>
              </a:lnSpc>
              <a:spcBef>
                <a:spcPts val="750"/>
              </a:spcBef>
              <a:spcAft>
                <a:spcPts val="0"/>
              </a:spcAft>
              <a:buClr>
                <a:schemeClr val="dk1"/>
              </a:buClr>
              <a:buSzPts val="2100"/>
              <a:buNone/>
            </a:pPr>
            <a:r>
              <a:rPr lang="en-US"/>
              <a:t>Mentor offline: semua mentor </a:t>
            </a:r>
            <a:endParaRPr/>
          </a:p>
        </p:txBody>
      </p:sp>
      <p:sp>
        <p:nvSpPr>
          <p:cNvPr id="667" name="Google Shape;667;g1680d50833b_0_19"/>
          <p:cNvSpPr txBox="1"/>
          <p:nvPr>
            <p:ph idx="4294967295" type="sldNum"/>
          </p:nvPr>
        </p:nvSpPr>
        <p:spPr>
          <a:xfrm>
            <a:off x="7086600" y="4767263"/>
            <a:ext cx="2057400" cy="274637"/>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900"/>
              <a:buFont typeface="Arial"/>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671" name="Shape 671"/>
        <p:cNvGrpSpPr/>
        <p:nvPr/>
      </p:nvGrpSpPr>
      <p:grpSpPr>
        <a:xfrm>
          <a:off x="0" y="0"/>
          <a:ext cx="0" cy="0"/>
          <a:chOff x="0" y="0"/>
          <a:chExt cx="0" cy="0"/>
        </a:xfrm>
      </p:grpSpPr>
      <p:pic>
        <p:nvPicPr>
          <p:cNvPr id="672" name="Google Shape;672;p22"/>
          <p:cNvPicPr preferRelativeResize="0"/>
          <p:nvPr/>
        </p:nvPicPr>
        <p:blipFill rotWithShape="1">
          <a:blip r:embed="rId3">
            <a:alphaModFix/>
          </a:blip>
          <a:srcRect b="0" l="0" r="0" t="0"/>
          <a:stretch/>
        </p:blipFill>
        <p:spPr>
          <a:xfrm>
            <a:off x="-149650" y="680821"/>
            <a:ext cx="9443300" cy="3781858"/>
          </a:xfrm>
          <a:prstGeom prst="rect">
            <a:avLst/>
          </a:prstGeom>
          <a:noFill/>
          <a:ln>
            <a:noFill/>
          </a:ln>
        </p:spPr>
      </p:pic>
      <p:sp>
        <p:nvSpPr>
          <p:cNvPr id="673" name="Google Shape;673;p22"/>
          <p:cNvSpPr txBox="1"/>
          <p:nvPr/>
        </p:nvSpPr>
        <p:spPr>
          <a:xfrm>
            <a:off x="-621906" y="1519265"/>
            <a:ext cx="6931800" cy="828824"/>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434343"/>
              </a:buClr>
              <a:buSzPts val="5400"/>
              <a:buFont typeface="Montserrat"/>
              <a:buNone/>
            </a:pPr>
            <a:r>
              <a:rPr b="1" lang="en-US" sz="5400">
                <a:solidFill>
                  <a:srgbClr val="434343"/>
                </a:solidFill>
                <a:latin typeface="Montserrat"/>
                <a:ea typeface="Montserrat"/>
                <a:cs typeface="Montserrat"/>
                <a:sym typeface="Montserrat"/>
              </a:rPr>
              <a:t>Terimakasih</a:t>
            </a:r>
            <a:endParaRPr b="1" sz="1800">
              <a:solidFill>
                <a:srgbClr val="434343"/>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PLATE PPT UDL">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Simlitabmas</dc:creator>
</cp:coreProperties>
</file>