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Lst>
  <p:sldSz cy="6858000" cx="12192000"/>
  <p:notesSz cx="6858000" cy="9144000"/>
  <p:embeddedFontLst>
    <p:embeddedFont>
      <p:font typeface="Roboto"/>
      <p:regular r:id="rId45"/>
      <p:bold r:id="rId46"/>
      <p:italic r:id="rId47"/>
      <p:boldItalic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37">
          <p15:clr>
            <a:srgbClr val="A4A3A4"/>
          </p15:clr>
        </p15:guide>
        <p15:guide id="2" pos="3840">
          <p15:clr>
            <a:srgbClr val="A4A3A4"/>
          </p15:clr>
        </p15:guide>
      </p15:sldGuideLst>
    </p:ext>
    <p:ext uri="http://customooxmlschemas.google.com/">
      <go:slidesCustomData xmlns:go="http://customooxmlschemas.google.com/" r:id="rId49" roundtripDataSignature="AMtx7mjOl6d+jtKKyaV6YS4F1nzHl7DBD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47F3307-2FC9-4B8E-9869-387200839883}">
  <a:tblStyle styleId="{347F3307-2FC9-4B8E-9869-387200839883}"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37"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font" Target="fonts/Roboto-bold.fntdata"/><Relationship Id="rId45" Type="http://schemas.openxmlformats.org/officeDocument/2006/relationships/font" Target="fonts/Roboto-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Roboto-boldItalic.fntdata"/><Relationship Id="rId47" Type="http://schemas.openxmlformats.org/officeDocument/2006/relationships/font" Target="fonts/Roboto-italic.fntdata"/><Relationship Id="rId49" Type="http://customschemas.google.com/relationships/presentationmetadata" Target="meta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35" name="Google Shape;13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1" name="Google Shape;14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1c5c63a913e_0_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 name="Google Shape;147;g1c5c63a913e_0_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8" name="Google Shape;148;g1c5c63a913e_0_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1c5c63a913e_0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6" name="Google Shape;156;g1c5c63a913e_0_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7" name="Google Shape;157;g1c5c63a913e_0_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2" name="Google Shape;16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8" name="Google Shape;16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4" name="Google Shape;17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0" name="Google Shape;18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6" name="Google Shape;18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7" name="Google Shape;20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4" name="Google Shape;21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2" name="Google Shape;22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9" name="Google Shape;229;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1" name="Google Shape;261;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7" name="Google Shape;26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3" name="Google Shape;27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9" name="Google Shape;279;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6" name="Google Shape;286;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2" name="Google Shape;292;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299" name="Google Shape;299;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305" name="Google Shape;30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313" name="Google Shape;313;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319" name="Google Shape;319;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325" name="Google Shape;325;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1c5c63a913e_0_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5" name="Google Shape;345;g1c5c63a913e_0_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6" name="Google Shape;346;g1c5c63a913e_0_2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355" name="Google Shape;355;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362" name="Google Shape;362;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368" name="Google Shape;368;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374" name="Google Shape;374;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380" name="Google Shape;380;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386" name="Google Shape;386;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392" name="Google Shape;392;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406" name="Google Shape;406;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412" name="Google Shape;412;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418" name="Google Shape;418;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424" name="Google Shape;424;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430" name="Google Shape;430;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6" name="Google Shape;436;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6.png"/><Relationship Id="rId4" Type="http://schemas.openxmlformats.org/officeDocument/2006/relationships/image" Target="../media/image2.png"/><Relationship Id="rId5" Type="http://schemas.openxmlformats.org/officeDocument/2006/relationships/image" Target="../media/image11.jpg"/><Relationship Id="rId6"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6.png"/><Relationship Id="rId4" Type="http://schemas.openxmlformats.org/officeDocument/2006/relationships/image" Target="../media/image2.png"/><Relationship Id="rId5" Type="http://schemas.openxmlformats.org/officeDocument/2006/relationships/image" Target="../media/image11.jpg"/><Relationship Id="rId6"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6.png"/><Relationship Id="rId4" Type="http://schemas.openxmlformats.org/officeDocument/2006/relationships/image" Target="../media/image2.png"/><Relationship Id="rId5" Type="http://schemas.openxmlformats.org/officeDocument/2006/relationships/image" Target="../media/image11.jpg"/><Relationship Id="rId6"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6.png"/><Relationship Id="rId4" Type="http://schemas.openxmlformats.org/officeDocument/2006/relationships/image" Target="../media/image2.png"/><Relationship Id="rId5" Type="http://schemas.openxmlformats.org/officeDocument/2006/relationships/image" Target="../media/image11.jpg"/><Relationship Id="rId6"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6.png"/><Relationship Id="rId4" Type="http://schemas.openxmlformats.org/officeDocument/2006/relationships/image" Target="../media/image2.png"/><Relationship Id="rId5" Type="http://schemas.openxmlformats.org/officeDocument/2006/relationships/image" Target="../media/image11.jpg"/><Relationship Id="rId6"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6.png"/><Relationship Id="rId4" Type="http://schemas.openxmlformats.org/officeDocument/2006/relationships/image" Target="../media/image2.png"/><Relationship Id="rId5" Type="http://schemas.openxmlformats.org/officeDocument/2006/relationships/image" Target="../media/image11.jpg"/><Relationship Id="rId6"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4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4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21" name="Google Shape;21;p40"/>
          <p:cNvSpPr/>
          <p:nvPr/>
        </p:nvSpPr>
        <p:spPr>
          <a:xfrm>
            <a:off x="-2" y="6176075"/>
            <a:ext cx="12192001" cy="67697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2" name="Google Shape;22;p40"/>
          <p:cNvSpPr/>
          <p:nvPr/>
        </p:nvSpPr>
        <p:spPr>
          <a:xfrm>
            <a:off x="10781637" y="5551588"/>
            <a:ext cx="1410361" cy="1293348"/>
          </a:xfrm>
          <a:custGeom>
            <a:rect b="b" l="l" r="r" t="t"/>
            <a:pathLst>
              <a:path extrusionOk="0" h="1293348" w="1410361">
                <a:moveTo>
                  <a:pt x="762259" y="0"/>
                </a:moveTo>
                <a:lnTo>
                  <a:pt x="1410361" y="0"/>
                </a:lnTo>
                <a:lnTo>
                  <a:pt x="1410361" y="1293348"/>
                </a:lnTo>
                <a:lnTo>
                  <a:pt x="29258" y="1293348"/>
                </a:lnTo>
                <a:lnTo>
                  <a:pt x="15487" y="1233595"/>
                </a:lnTo>
                <a:cubicBezTo>
                  <a:pt x="5333" y="1166760"/>
                  <a:pt x="1" y="1097560"/>
                  <a:pt x="1" y="1026682"/>
                </a:cubicBezTo>
                <a:lnTo>
                  <a:pt x="0" y="1026682"/>
                </a:lnTo>
                <a:cubicBezTo>
                  <a:pt x="0" y="459661"/>
                  <a:pt x="341275" y="0"/>
                  <a:pt x="762259" y="0"/>
                </a:cubicBezTo>
                <a:close/>
              </a:path>
            </a:pathLst>
          </a:custGeom>
          <a:solidFill>
            <a:srgbClr val="FFFF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3" name="Google Shape;23;p40"/>
          <p:cNvSpPr/>
          <p:nvPr/>
        </p:nvSpPr>
        <p:spPr>
          <a:xfrm>
            <a:off x="-1" y="-1"/>
            <a:ext cx="12192000" cy="883403"/>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4" name="Google Shape;24;p40"/>
          <p:cNvSpPr/>
          <p:nvPr/>
        </p:nvSpPr>
        <p:spPr>
          <a:xfrm>
            <a:off x="1" y="0"/>
            <a:ext cx="3580109" cy="883403"/>
          </a:xfrm>
          <a:custGeom>
            <a:rect b="b" l="l" r="r" t="t"/>
            <a:pathLst>
              <a:path extrusionOk="0" h="883403" w="3580109">
                <a:moveTo>
                  <a:pt x="30997" y="0"/>
                </a:moveTo>
                <a:lnTo>
                  <a:pt x="2944678" y="0"/>
                </a:lnTo>
                <a:cubicBezTo>
                  <a:pt x="3295617" y="0"/>
                  <a:pt x="3580109" y="284492"/>
                  <a:pt x="3580109" y="635431"/>
                </a:cubicBezTo>
                <a:lnTo>
                  <a:pt x="3580108" y="635431"/>
                </a:lnTo>
                <a:cubicBezTo>
                  <a:pt x="3580108" y="723166"/>
                  <a:pt x="3562328" y="806748"/>
                  <a:pt x="3530173" y="882770"/>
                </a:cubicBezTo>
                <a:lnTo>
                  <a:pt x="3529829" y="883403"/>
                </a:lnTo>
                <a:lnTo>
                  <a:pt x="0" y="883403"/>
                </a:lnTo>
                <a:lnTo>
                  <a:pt x="0" y="3125"/>
                </a:lnTo>
                <a:close/>
              </a:path>
            </a:pathLst>
          </a:custGeom>
          <a:solidFill>
            <a:srgbClr val="FFFF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Logo&#10;&#10;Description automatically generated" id="25" name="Google Shape;25;p40"/>
          <p:cNvPicPr preferRelativeResize="0"/>
          <p:nvPr/>
        </p:nvPicPr>
        <p:blipFill rotWithShape="1">
          <a:blip r:embed="rId2">
            <a:alphaModFix/>
          </a:blip>
          <a:srcRect b="0" l="0" r="0" t="0"/>
          <a:stretch/>
        </p:blipFill>
        <p:spPr>
          <a:xfrm>
            <a:off x="2625845" y="118423"/>
            <a:ext cx="647315" cy="642636"/>
          </a:xfrm>
          <a:prstGeom prst="rect">
            <a:avLst/>
          </a:prstGeom>
          <a:noFill/>
          <a:ln>
            <a:noFill/>
          </a:ln>
        </p:spPr>
      </p:pic>
      <p:pic>
        <p:nvPicPr>
          <p:cNvPr descr="Logo&#10;&#10;Description automatically generated" id="26" name="Google Shape;26;p40"/>
          <p:cNvPicPr preferRelativeResize="0"/>
          <p:nvPr/>
        </p:nvPicPr>
        <p:blipFill rotWithShape="1">
          <a:blip r:embed="rId3">
            <a:alphaModFix/>
          </a:blip>
          <a:srcRect b="0" l="0" r="0" t="0"/>
          <a:stretch/>
        </p:blipFill>
        <p:spPr>
          <a:xfrm>
            <a:off x="1790055" y="57040"/>
            <a:ext cx="765402" cy="765402"/>
          </a:xfrm>
          <a:prstGeom prst="rect">
            <a:avLst/>
          </a:prstGeom>
          <a:noFill/>
          <a:ln>
            <a:noFill/>
          </a:ln>
        </p:spPr>
      </p:pic>
      <p:pic>
        <p:nvPicPr>
          <p:cNvPr descr="Logo&#10;&#10;Description automatically generated" id="27" name="Google Shape;27;p40"/>
          <p:cNvPicPr preferRelativeResize="0"/>
          <p:nvPr/>
        </p:nvPicPr>
        <p:blipFill rotWithShape="1">
          <a:blip r:embed="rId4">
            <a:alphaModFix/>
          </a:blip>
          <a:srcRect b="0" l="0" r="0" t="0"/>
          <a:stretch/>
        </p:blipFill>
        <p:spPr>
          <a:xfrm>
            <a:off x="1159449" y="118423"/>
            <a:ext cx="630606" cy="642636"/>
          </a:xfrm>
          <a:prstGeom prst="rect">
            <a:avLst/>
          </a:prstGeom>
          <a:noFill/>
          <a:ln>
            <a:noFill/>
          </a:ln>
        </p:spPr>
      </p:pic>
      <p:pic>
        <p:nvPicPr>
          <p:cNvPr descr="Background pattern&#10;&#10;Description automatically generated" id="28" name="Google Shape;28;p40"/>
          <p:cNvPicPr preferRelativeResize="0"/>
          <p:nvPr/>
        </p:nvPicPr>
        <p:blipFill rotWithShape="1">
          <a:blip r:embed="rId5">
            <a:alphaModFix/>
          </a:blip>
          <a:srcRect b="0" l="0" r="0" t="0"/>
          <a:stretch/>
        </p:blipFill>
        <p:spPr>
          <a:xfrm>
            <a:off x="117848" y="156318"/>
            <a:ext cx="945977" cy="566847"/>
          </a:xfrm>
          <a:prstGeom prst="rect">
            <a:avLst/>
          </a:prstGeom>
          <a:noFill/>
          <a:ln>
            <a:noFill/>
          </a:ln>
        </p:spPr>
      </p:pic>
      <p:sp>
        <p:nvSpPr>
          <p:cNvPr id="29" name="Google Shape;29;p40"/>
          <p:cNvSpPr txBox="1"/>
          <p:nvPr/>
        </p:nvSpPr>
        <p:spPr>
          <a:xfrm>
            <a:off x="3787140" y="76834"/>
            <a:ext cx="8287012"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Improving Access of Universal Design for Learning in Higher Institutions for Students with Disabilities.</a:t>
            </a:r>
            <a:endParaRPr b="0" i="0" sz="1800" u="none" cap="none" strike="noStrike">
              <a:solidFill>
                <a:schemeClr val="lt1"/>
              </a:solidFill>
              <a:latin typeface="Arial"/>
              <a:ea typeface="Arial"/>
              <a:cs typeface="Arial"/>
              <a:sym typeface="Arial"/>
            </a:endParaRPr>
          </a:p>
        </p:txBody>
      </p:sp>
      <p:sp>
        <p:nvSpPr>
          <p:cNvPr id="30" name="Google Shape;30;p40"/>
          <p:cNvSpPr txBox="1"/>
          <p:nvPr/>
        </p:nvSpPr>
        <p:spPr>
          <a:xfrm>
            <a:off x="117848" y="6176075"/>
            <a:ext cx="10296151"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Calibri"/>
                <a:ea typeface="Calibri"/>
                <a:cs typeface="Calibri"/>
                <a:sym typeface="Calibri"/>
              </a:rPr>
              <a:t>Workshop ini terselenggara atas dukungan dari Kedutaan Besar Amerika Serikat melalui Program FY2022 Alumni Engagement Innovation Fund. </a:t>
            </a:r>
            <a:endParaRPr b="0" i="0" sz="1800" u="none" cap="none" strike="noStrike">
              <a:solidFill>
                <a:schemeClr val="lt1"/>
              </a:solidFill>
              <a:latin typeface="Calibri"/>
              <a:ea typeface="Calibri"/>
              <a:cs typeface="Calibri"/>
              <a:sym typeface="Calibri"/>
            </a:endParaRPr>
          </a:p>
        </p:txBody>
      </p:sp>
      <p:pic>
        <p:nvPicPr>
          <p:cNvPr descr="Logo&#10;&#10;Description automatically generated" id="31" name="Google Shape;31;p40"/>
          <p:cNvPicPr preferRelativeResize="0"/>
          <p:nvPr/>
        </p:nvPicPr>
        <p:blipFill rotWithShape="1">
          <a:blip r:embed="rId6">
            <a:alphaModFix/>
          </a:blip>
          <a:srcRect b="0" l="0" r="0" t="0"/>
          <a:stretch/>
        </p:blipFill>
        <p:spPr>
          <a:xfrm>
            <a:off x="11012394" y="5642801"/>
            <a:ext cx="1179605" cy="1179605"/>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2" name="Shape 32"/>
        <p:cNvGrpSpPr/>
        <p:nvPr/>
      </p:nvGrpSpPr>
      <p:grpSpPr>
        <a:xfrm>
          <a:off x="0" y="0"/>
          <a:ext cx="0" cy="0"/>
          <a:chOff x="0" y="0"/>
          <a:chExt cx="0" cy="0"/>
        </a:xfrm>
      </p:grpSpPr>
      <p:sp>
        <p:nvSpPr>
          <p:cNvPr id="33" name="Google Shape;33;p41"/>
          <p:cNvSpPr/>
          <p:nvPr/>
        </p:nvSpPr>
        <p:spPr>
          <a:xfrm>
            <a:off x="-2" y="6176075"/>
            <a:ext cx="12192001" cy="67697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4" name="Google Shape;34;p41"/>
          <p:cNvSpPr/>
          <p:nvPr/>
        </p:nvSpPr>
        <p:spPr>
          <a:xfrm>
            <a:off x="10781637" y="5551588"/>
            <a:ext cx="1410361" cy="1293348"/>
          </a:xfrm>
          <a:custGeom>
            <a:rect b="b" l="l" r="r" t="t"/>
            <a:pathLst>
              <a:path extrusionOk="0" h="1293348" w="1410361">
                <a:moveTo>
                  <a:pt x="762259" y="0"/>
                </a:moveTo>
                <a:lnTo>
                  <a:pt x="1410361" y="0"/>
                </a:lnTo>
                <a:lnTo>
                  <a:pt x="1410361" y="1293348"/>
                </a:lnTo>
                <a:lnTo>
                  <a:pt x="29258" y="1293348"/>
                </a:lnTo>
                <a:lnTo>
                  <a:pt x="15487" y="1233595"/>
                </a:lnTo>
                <a:cubicBezTo>
                  <a:pt x="5333" y="1166760"/>
                  <a:pt x="1" y="1097560"/>
                  <a:pt x="1" y="1026682"/>
                </a:cubicBezTo>
                <a:lnTo>
                  <a:pt x="0" y="1026682"/>
                </a:lnTo>
                <a:cubicBezTo>
                  <a:pt x="0" y="459661"/>
                  <a:pt x="341275" y="0"/>
                  <a:pt x="762259" y="0"/>
                </a:cubicBezTo>
                <a:close/>
              </a:path>
            </a:pathLst>
          </a:custGeom>
          <a:solidFill>
            <a:srgbClr val="FFFF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5" name="Google Shape;35;p41"/>
          <p:cNvSpPr/>
          <p:nvPr/>
        </p:nvSpPr>
        <p:spPr>
          <a:xfrm>
            <a:off x="-1" y="-1"/>
            <a:ext cx="12192000" cy="883403"/>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6" name="Google Shape;36;p41"/>
          <p:cNvSpPr/>
          <p:nvPr/>
        </p:nvSpPr>
        <p:spPr>
          <a:xfrm>
            <a:off x="1" y="0"/>
            <a:ext cx="3580109" cy="883403"/>
          </a:xfrm>
          <a:custGeom>
            <a:rect b="b" l="l" r="r" t="t"/>
            <a:pathLst>
              <a:path extrusionOk="0" h="883403" w="3580109">
                <a:moveTo>
                  <a:pt x="30997" y="0"/>
                </a:moveTo>
                <a:lnTo>
                  <a:pt x="2944678" y="0"/>
                </a:lnTo>
                <a:cubicBezTo>
                  <a:pt x="3295617" y="0"/>
                  <a:pt x="3580109" y="284492"/>
                  <a:pt x="3580109" y="635431"/>
                </a:cubicBezTo>
                <a:lnTo>
                  <a:pt x="3580108" y="635431"/>
                </a:lnTo>
                <a:cubicBezTo>
                  <a:pt x="3580108" y="723166"/>
                  <a:pt x="3562328" y="806748"/>
                  <a:pt x="3530173" y="882770"/>
                </a:cubicBezTo>
                <a:lnTo>
                  <a:pt x="3529829" y="883403"/>
                </a:lnTo>
                <a:lnTo>
                  <a:pt x="0" y="883403"/>
                </a:lnTo>
                <a:lnTo>
                  <a:pt x="0" y="3125"/>
                </a:lnTo>
                <a:close/>
              </a:path>
            </a:pathLst>
          </a:custGeom>
          <a:solidFill>
            <a:srgbClr val="FFFF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Logo&#10;&#10;Description automatically generated" id="37" name="Google Shape;37;p41"/>
          <p:cNvPicPr preferRelativeResize="0"/>
          <p:nvPr/>
        </p:nvPicPr>
        <p:blipFill rotWithShape="1">
          <a:blip r:embed="rId2">
            <a:alphaModFix/>
          </a:blip>
          <a:srcRect b="0" l="0" r="0" t="0"/>
          <a:stretch/>
        </p:blipFill>
        <p:spPr>
          <a:xfrm>
            <a:off x="2625845" y="118423"/>
            <a:ext cx="647315" cy="642636"/>
          </a:xfrm>
          <a:prstGeom prst="rect">
            <a:avLst/>
          </a:prstGeom>
          <a:noFill/>
          <a:ln>
            <a:noFill/>
          </a:ln>
        </p:spPr>
      </p:pic>
      <p:pic>
        <p:nvPicPr>
          <p:cNvPr descr="Logo&#10;&#10;Description automatically generated" id="38" name="Google Shape;38;p41"/>
          <p:cNvPicPr preferRelativeResize="0"/>
          <p:nvPr/>
        </p:nvPicPr>
        <p:blipFill rotWithShape="1">
          <a:blip r:embed="rId3">
            <a:alphaModFix/>
          </a:blip>
          <a:srcRect b="0" l="0" r="0" t="0"/>
          <a:stretch/>
        </p:blipFill>
        <p:spPr>
          <a:xfrm>
            <a:off x="1790055" y="57040"/>
            <a:ext cx="765402" cy="765402"/>
          </a:xfrm>
          <a:prstGeom prst="rect">
            <a:avLst/>
          </a:prstGeom>
          <a:noFill/>
          <a:ln>
            <a:noFill/>
          </a:ln>
        </p:spPr>
      </p:pic>
      <p:pic>
        <p:nvPicPr>
          <p:cNvPr descr="Logo&#10;&#10;Description automatically generated" id="39" name="Google Shape;39;p41"/>
          <p:cNvPicPr preferRelativeResize="0"/>
          <p:nvPr/>
        </p:nvPicPr>
        <p:blipFill rotWithShape="1">
          <a:blip r:embed="rId4">
            <a:alphaModFix/>
          </a:blip>
          <a:srcRect b="0" l="0" r="0" t="0"/>
          <a:stretch/>
        </p:blipFill>
        <p:spPr>
          <a:xfrm>
            <a:off x="1159449" y="118423"/>
            <a:ext cx="630606" cy="642636"/>
          </a:xfrm>
          <a:prstGeom prst="rect">
            <a:avLst/>
          </a:prstGeom>
          <a:noFill/>
          <a:ln>
            <a:noFill/>
          </a:ln>
        </p:spPr>
      </p:pic>
      <p:pic>
        <p:nvPicPr>
          <p:cNvPr descr="Background pattern&#10;&#10;Description automatically generated" id="40" name="Google Shape;40;p41"/>
          <p:cNvPicPr preferRelativeResize="0"/>
          <p:nvPr/>
        </p:nvPicPr>
        <p:blipFill rotWithShape="1">
          <a:blip r:embed="rId5">
            <a:alphaModFix/>
          </a:blip>
          <a:srcRect b="0" l="0" r="0" t="0"/>
          <a:stretch/>
        </p:blipFill>
        <p:spPr>
          <a:xfrm>
            <a:off x="117848" y="156318"/>
            <a:ext cx="945977" cy="566847"/>
          </a:xfrm>
          <a:prstGeom prst="rect">
            <a:avLst/>
          </a:prstGeom>
          <a:noFill/>
          <a:ln>
            <a:noFill/>
          </a:ln>
        </p:spPr>
      </p:pic>
      <p:pic>
        <p:nvPicPr>
          <p:cNvPr descr="Logo&#10;&#10;Description automatically generated" id="41" name="Google Shape;41;p41"/>
          <p:cNvPicPr preferRelativeResize="0"/>
          <p:nvPr/>
        </p:nvPicPr>
        <p:blipFill rotWithShape="1">
          <a:blip r:embed="rId6">
            <a:alphaModFix/>
          </a:blip>
          <a:srcRect b="0" l="0" r="0" t="0"/>
          <a:stretch/>
        </p:blipFill>
        <p:spPr>
          <a:xfrm>
            <a:off x="11012394" y="5642801"/>
            <a:ext cx="1179605" cy="1179605"/>
          </a:xfrm>
          <a:prstGeom prst="rect">
            <a:avLst/>
          </a:prstGeom>
          <a:noFill/>
          <a:ln>
            <a:noFill/>
          </a:ln>
        </p:spPr>
      </p:pic>
      <p:sp>
        <p:nvSpPr>
          <p:cNvPr id="42" name="Google Shape;42;p41"/>
          <p:cNvSpPr/>
          <p:nvPr>
            <p:ph idx="2" type="pic"/>
          </p:nvPr>
        </p:nvSpPr>
        <p:spPr>
          <a:xfrm>
            <a:off x="7241750" y="2610993"/>
            <a:ext cx="1943893" cy="3405032"/>
          </a:xfrm>
          <a:prstGeom prst="rect">
            <a:avLst/>
          </a:prstGeom>
          <a:noFill/>
          <a:ln>
            <a:noFill/>
          </a:ln>
        </p:spPr>
      </p:sp>
      <p:sp>
        <p:nvSpPr>
          <p:cNvPr id="43" name="Google Shape;43;p41"/>
          <p:cNvSpPr/>
          <p:nvPr>
            <p:ph idx="3" type="pic"/>
          </p:nvPr>
        </p:nvSpPr>
        <p:spPr>
          <a:xfrm>
            <a:off x="9584357" y="1043451"/>
            <a:ext cx="1943893" cy="3405032"/>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44" name="Shape 44"/>
        <p:cNvGrpSpPr/>
        <p:nvPr/>
      </p:nvGrpSpPr>
      <p:grpSpPr>
        <a:xfrm>
          <a:off x="0" y="0"/>
          <a:ext cx="0" cy="0"/>
          <a:chOff x="0" y="0"/>
          <a:chExt cx="0" cy="0"/>
        </a:xfrm>
      </p:grpSpPr>
      <p:sp>
        <p:nvSpPr>
          <p:cNvPr id="45" name="Google Shape;45;p42"/>
          <p:cNvSpPr/>
          <p:nvPr>
            <p:ph idx="2" type="pic"/>
          </p:nvPr>
        </p:nvSpPr>
        <p:spPr>
          <a:xfrm>
            <a:off x="6096000" y="1023080"/>
            <a:ext cx="4811840" cy="4811840"/>
          </a:xfrm>
          <a:prstGeom prst="rect">
            <a:avLst/>
          </a:prstGeom>
          <a:noFill/>
          <a:ln>
            <a:noFill/>
          </a:ln>
        </p:spPr>
      </p:sp>
      <p:sp>
        <p:nvSpPr>
          <p:cNvPr id="46" name="Google Shape;46;p42"/>
          <p:cNvSpPr/>
          <p:nvPr/>
        </p:nvSpPr>
        <p:spPr>
          <a:xfrm>
            <a:off x="-2" y="6176075"/>
            <a:ext cx="12192001" cy="67697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7" name="Google Shape;47;p42"/>
          <p:cNvSpPr/>
          <p:nvPr/>
        </p:nvSpPr>
        <p:spPr>
          <a:xfrm>
            <a:off x="10781637" y="5551588"/>
            <a:ext cx="1410361" cy="1293348"/>
          </a:xfrm>
          <a:custGeom>
            <a:rect b="b" l="l" r="r" t="t"/>
            <a:pathLst>
              <a:path extrusionOk="0" h="1293348" w="1410361">
                <a:moveTo>
                  <a:pt x="762259" y="0"/>
                </a:moveTo>
                <a:lnTo>
                  <a:pt x="1410361" y="0"/>
                </a:lnTo>
                <a:lnTo>
                  <a:pt x="1410361" y="1293348"/>
                </a:lnTo>
                <a:lnTo>
                  <a:pt x="29258" y="1293348"/>
                </a:lnTo>
                <a:lnTo>
                  <a:pt x="15487" y="1233595"/>
                </a:lnTo>
                <a:cubicBezTo>
                  <a:pt x="5333" y="1166760"/>
                  <a:pt x="1" y="1097560"/>
                  <a:pt x="1" y="1026682"/>
                </a:cubicBezTo>
                <a:lnTo>
                  <a:pt x="0" y="1026682"/>
                </a:lnTo>
                <a:cubicBezTo>
                  <a:pt x="0" y="459661"/>
                  <a:pt x="341275" y="0"/>
                  <a:pt x="762259" y="0"/>
                </a:cubicBezTo>
                <a:close/>
              </a:path>
            </a:pathLst>
          </a:custGeom>
          <a:solidFill>
            <a:srgbClr val="FFFF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8" name="Google Shape;48;p42"/>
          <p:cNvSpPr/>
          <p:nvPr/>
        </p:nvSpPr>
        <p:spPr>
          <a:xfrm>
            <a:off x="-1" y="-1"/>
            <a:ext cx="12192000" cy="883403"/>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9" name="Google Shape;49;p42"/>
          <p:cNvSpPr/>
          <p:nvPr/>
        </p:nvSpPr>
        <p:spPr>
          <a:xfrm>
            <a:off x="1" y="0"/>
            <a:ext cx="3580109" cy="883403"/>
          </a:xfrm>
          <a:custGeom>
            <a:rect b="b" l="l" r="r" t="t"/>
            <a:pathLst>
              <a:path extrusionOk="0" h="883403" w="3580109">
                <a:moveTo>
                  <a:pt x="30997" y="0"/>
                </a:moveTo>
                <a:lnTo>
                  <a:pt x="2944678" y="0"/>
                </a:lnTo>
                <a:cubicBezTo>
                  <a:pt x="3295617" y="0"/>
                  <a:pt x="3580109" y="284492"/>
                  <a:pt x="3580109" y="635431"/>
                </a:cubicBezTo>
                <a:lnTo>
                  <a:pt x="3580108" y="635431"/>
                </a:lnTo>
                <a:cubicBezTo>
                  <a:pt x="3580108" y="723166"/>
                  <a:pt x="3562328" y="806748"/>
                  <a:pt x="3530173" y="882770"/>
                </a:cubicBezTo>
                <a:lnTo>
                  <a:pt x="3529829" y="883403"/>
                </a:lnTo>
                <a:lnTo>
                  <a:pt x="0" y="883403"/>
                </a:lnTo>
                <a:lnTo>
                  <a:pt x="0" y="3125"/>
                </a:lnTo>
                <a:close/>
              </a:path>
            </a:pathLst>
          </a:custGeom>
          <a:solidFill>
            <a:srgbClr val="FFFF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Logo&#10;&#10;Description automatically generated" id="50" name="Google Shape;50;p42"/>
          <p:cNvPicPr preferRelativeResize="0"/>
          <p:nvPr/>
        </p:nvPicPr>
        <p:blipFill rotWithShape="1">
          <a:blip r:embed="rId2">
            <a:alphaModFix/>
          </a:blip>
          <a:srcRect b="0" l="0" r="0" t="0"/>
          <a:stretch/>
        </p:blipFill>
        <p:spPr>
          <a:xfrm>
            <a:off x="2625845" y="118423"/>
            <a:ext cx="647315" cy="642636"/>
          </a:xfrm>
          <a:prstGeom prst="rect">
            <a:avLst/>
          </a:prstGeom>
          <a:noFill/>
          <a:ln>
            <a:noFill/>
          </a:ln>
        </p:spPr>
      </p:pic>
      <p:pic>
        <p:nvPicPr>
          <p:cNvPr descr="Logo&#10;&#10;Description automatically generated" id="51" name="Google Shape;51;p42"/>
          <p:cNvPicPr preferRelativeResize="0"/>
          <p:nvPr/>
        </p:nvPicPr>
        <p:blipFill rotWithShape="1">
          <a:blip r:embed="rId3">
            <a:alphaModFix/>
          </a:blip>
          <a:srcRect b="0" l="0" r="0" t="0"/>
          <a:stretch/>
        </p:blipFill>
        <p:spPr>
          <a:xfrm>
            <a:off x="1790055" y="57040"/>
            <a:ext cx="765402" cy="765402"/>
          </a:xfrm>
          <a:prstGeom prst="rect">
            <a:avLst/>
          </a:prstGeom>
          <a:noFill/>
          <a:ln>
            <a:noFill/>
          </a:ln>
        </p:spPr>
      </p:pic>
      <p:pic>
        <p:nvPicPr>
          <p:cNvPr descr="Logo&#10;&#10;Description automatically generated" id="52" name="Google Shape;52;p42"/>
          <p:cNvPicPr preferRelativeResize="0"/>
          <p:nvPr/>
        </p:nvPicPr>
        <p:blipFill rotWithShape="1">
          <a:blip r:embed="rId4">
            <a:alphaModFix/>
          </a:blip>
          <a:srcRect b="0" l="0" r="0" t="0"/>
          <a:stretch/>
        </p:blipFill>
        <p:spPr>
          <a:xfrm>
            <a:off x="1159449" y="118423"/>
            <a:ext cx="630606" cy="642636"/>
          </a:xfrm>
          <a:prstGeom prst="rect">
            <a:avLst/>
          </a:prstGeom>
          <a:noFill/>
          <a:ln>
            <a:noFill/>
          </a:ln>
        </p:spPr>
      </p:pic>
      <p:pic>
        <p:nvPicPr>
          <p:cNvPr descr="Background pattern&#10;&#10;Description automatically generated" id="53" name="Google Shape;53;p42"/>
          <p:cNvPicPr preferRelativeResize="0"/>
          <p:nvPr/>
        </p:nvPicPr>
        <p:blipFill rotWithShape="1">
          <a:blip r:embed="rId5">
            <a:alphaModFix/>
          </a:blip>
          <a:srcRect b="0" l="0" r="0" t="0"/>
          <a:stretch/>
        </p:blipFill>
        <p:spPr>
          <a:xfrm>
            <a:off x="117848" y="156318"/>
            <a:ext cx="945977" cy="566847"/>
          </a:xfrm>
          <a:prstGeom prst="rect">
            <a:avLst/>
          </a:prstGeom>
          <a:noFill/>
          <a:ln>
            <a:noFill/>
          </a:ln>
        </p:spPr>
      </p:pic>
      <p:pic>
        <p:nvPicPr>
          <p:cNvPr descr="Logo&#10;&#10;Description automatically generated" id="54" name="Google Shape;54;p42"/>
          <p:cNvPicPr preferRelativeResize="0"/>
          <p:nvPr/>
        </p:nvPicPr>
        <p:blipFill rotWithShape="1">
          <a:blip r:embed="rId6">
            <a:alphaModFix/>
          </a:blip>
          <a:srcRect b="0" l="0" r="0" t="0"/>
          <a:stretch/>
        </p:blipFill>
        <p:spPr>
          <a:xfrm>
            <a:off x="11012394" y="5642801"/>
            <a:ext cx="1179605" cy="1179605"/>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55" name="Shape 55"/>
        <p:cNvGrpSpPr/>
        <p:nvPr/>
      </p:nvGrpSpPr>
      <p:grpSpPr>
        <a:xfrm>
          <a:off x="0" y="0"/>
          <a:ext cx="0" cy="0"/>
          <a:chOff x="0" y="0"/>
          <a:chExt cx="0" cy="0"/>
        </a:xfrm>
      </p:grpSpPr>
      <p:sp>
        <p:nvSpPr>
          <p:cNvPr id="56" name="Google Shape;56;p43"/>
          <p:cNvSpPr/>
          <p:nvPr/>
        </p:nvSpPr>
        <p:spPr>
          <a:xfrm>
            <a:off x="-2" y="6176075"/>
            <a:ext cx="12192001" cy="67697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7" name="Google Shape;57;p43"/>
          <p:cNvSpPr/>
          <p:nvPr/>
        </p:nvSpPr>
        <p:spPr>
          <a:xfrm>
            <a:off x="10781637" y="5551588"/>
            <a:ext cx="1410361" cy="1293348"/>
          </a:xfrm>
          <a:custGeom>
            <a:rect b="b" l="l" r="r" t="t"/>
            <a:pathLst>
              <a:path extrusionOk="0" h="1293348" w="1410361">
                <a:moveTo>
                  <a:pt x="762259" y="0"/>
                </a:moveTo>
                <a:lnTo>
                  <a:pt x="1410361" y="0"/>
                </a:lnTo>
                <a:lnTo>
                  <a:pt x="1410361" y="1293348"/>
                </a:lnTo>
                <a:lnTo>
                  <a:pt x="29258" y="1293348"/>
                </a:lnTo>
                <a:lnTo>
                  <a:pt x="15487" y="1233595"/>
                </a:lnTo>
                <a:cubicBezTo>
                  <a:pt x="5333" y="1166760"/>
                  <a:pt x="1" y="1097560"/>
                  <a:pt x="1" y="1026682"/>
                </a:cubicBezTo>
                <a:lnTo>
                  <a:pt x="0" y="1026682"/>
                </a:lnTo>
                <a:cubicBezTo>
                  <a:pt x="0" y="459661"/>
                  <a:pt x="341275" y="0"/>
                  <a:pt x="762259" y="0"/>
                </a:cubicBezTo>
                <a:close/>
              </a:path>
            </a:pathLst>
          </a:custGeom>
          <a:solidFill>
            <a:srgbClr val="FFFF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8" name="Google Shape;58;p43"/>
          <p:cNvSpPr/>
          <p:nvPr/>
        </p:nvSpPr>
        <p:spPr>
          <a:xfrm>
            <a:off x="-1" y="-1"/>
            <a:ext cx="12192000" cy="883403"/>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9" name="Google Shape;59;p43"/>
          <p:cNvSpPr/>
          <p:nvPr/>
        </p:nvSpPr>
        <p:spPr>
          <a:xfrm>
            <a:off x="1" y="0"/>
            <a:ext cx="3580109" cy="883403"/>
          </a:xfrm>
          <a:custGeom>
            <a:rect b="b" l="l" r="r" t="t"/>
            <a:pathLst>
              <a:path extrusionOk="0" h="883403" w="3580109">
                <a:moveTo>
                  <a:pt x="30997" y="0"/>
                </a:moveTo>
                <a:lnTo>
                  <a:pt x="2944678" y="0"/>
                </a:lnTo>
                <a:cubicBezTo>
                  <a:pt x="3295617" y="0"/>
                  <a:pt x="3580109" y="284492"/>
                  <a:pt x="3580109" y="635431"/>
                </a:cubicBezTo>
                <a:lnTo>
                  <a:pt x="3580108" y="635431"/>
                </a:lnTo>
                <a:cubicBezTo>
                  <a:pt x="3580108" y="723166"/>
                  <a:pt x="3562328" y="806748"/>
                  <a:pt x="3530173" y="882770"/>
                </a:cubicBezTo>
                <a:lnTo>
                  <a:pt x="3529829" y="883403"/>
                </a:lnTo>
                <a:lnTo>
                  <a:pt x="0" y="883403"/>
                </a:lnTo>
                <a:lnTo>
                  <a:pt x="0" y="3125"/>
                </a:lnTo>
                <a:close/>
              </a:path>
            </a:pathLst>
          </a:custGeom>
          <a:solidFill>
            <a:srgbClr val="FFFF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Logo&#10;&#10;Description automatically generated" id="60" name="Google Shape;60;p43"/>
          <p:cNvPicPr preferRelativeResize="0"/>
          <p:nvPr/>
        </p:nvPicPr>
        <p:blipFill rotWithShape="1">
          <a:blip r:embed="rId2">
            <a:alphaModFix/>
          </a:blip>
          <a:srcRect b="0" l="0" r="0" t="0"/>
          <a:stretch/>
        </p:blipFill>
        <p:spPr>
          <a:xfrm>
            <a:off x="2625845" y="118423"/>
            <a:ext cx="647315" cy="642636"/>
          </a:xfrm>
          <a:prstGeom prst="rect">
            <a:avLst/>
          </a:prstGeom>
          <a:noFill/>
          <a:ln>
            <a:noFill/>
          </a:ln>
        </p:spPr>
      </p:pic>
      <p:pic>
        <p:nvPicPr>
          <p:cNvPr descr="Logo&#10;&#10;Description automatically generated" id="61" name="Google Shape;61;p43"/>
          <p:cNvPicPr preferRelativeResize="0"/>
          <p:nvPr/>
        </p:nvPicPr>
        <p:blipFill rotWithShape="1">
          <a:blip r:embed="rId3">
            <a:alphaModFix/>
          </a:blip>
          <a:srcRect b="0" l="0" r="0" t="0"/>
          <a:stretch/>
        </p:blipFill>
        <p:spPr>
          <a:xfrm>
            <a:off x="1790055" y="57040"/>
            <a:ext cx="765402" cy="765402"/>
          </a:xfrm>
          <a:prstGeom prst="rect">
            <a:avLst/>
          </a:prstGeom>
          <a:noFill/>
          <a:ln>
            <a:noFill/>
          </a:ln>
        </p:spPr>
      </p:pic>
      <p:pic>
        <p:nvPicPr>
          <p:cNvPr descr="Logo&#10;&#10;Description automatically generated" id="62" name="Google Shape;62;p43"/>
          <p:cNvPicPr preferRelativeResize="0"/>
          <p:nvPr/>
        </p:nvPicPr>
        <p:blipFill rotWithShape="1">
          <a:blip r:embed="rId4">
            <a:alphaModFix/>
          </a:blip>
          <a:srcRect b="0" l="0" r="0" t="0"/>
          <a:stretch/>
        </p:blipFill>
        <p:spPr>
          <a:xfrm>
            <a:off x="1159449" y="118423"/>
            <a:ext cx="630606" cy="642636"/>
          </a:xfrm>
          <a:prstGeom prst="rect">
            <a:avLst/>
          </a:prstGeom>
          <a:noFill/>
          <a:ln>
            <a:noFill/>
          </a:ln>
        </p:spPr>
      </p:pic>
      <p:pic>
        <p:nvPicPr>
          <p:cNvPr descr="Background pattern&#10;&#10;Description automatically generated" id="63" name="Google Shape;63;p43"/>
          <p:cNvPicPr preferRelativeResize="0"/>
          <p:nvPr/>
        </p:nvPicPr>
        <p:blipFill rotWithShape="1">
          <a:blip r:embed="rId5">
            <a:alphaModFix/>
          </a:blip>
          <a:srcRect b="0" l="0" r="0" t="0"/>
          <a:stretch/>
        </p:blipFill>
        <p:spPr>
          <a:xfrm>
            <a:off x="117848" y="156318"/>
            <a:ext cx="945977" cy="566847"/>
          </a:xfrm>
          <a:prstGeom prst="rect">
            <a:avLst/>
          </a:prstGeom>
          <a:noFill/>
          <a:ln>
            <a:noFill/>
          </a:ln>
        </p:spPr>
      </p:pic>
      <p:pic>
        <p:nvPicPr>
          <p:cNvPr descr="Logo&#10;&#10;Description automatically generated" id="64" name="Google Shape;64;p43"/>
          <p:cNvPicPr preferRelativeResize="0"/>
          <p:nvPr/>
        </p:nvPicPr>
        <p:blipFill rotWithShape="1">
          <a:blip r:embed="rId6">
            <a:alphaModFix/>
          </a:blip>
          <a:srcRect b="0" l="0" r="0" t="0"/>
          <a:stretch/>
        </p:blipFill>
        <p:spPr>
          <a:xfrm>
            <a:off x="11012394" y="5642801"/>
            <a:ext cx="1179605" cy="1179605"/>
          </a:xfrm>
          <a:prstGeom prst="rect">
            <a:avLst/>
          </a:prstGeom>
          <a:noFill/>
          <a:ln>
            <a:noFill/>
          </a:ln>
        </p:spPr>
      </p:pic>
      <p:sp>
        <p:nvSpPr>
          <p:cNvPr id="65" name="Google Shape;65;p43"/>
          <p:cNvSpPr/>
          <p:nvPr>
            <p:ph idx="2" type="pic"/>
          </p:nvPr>
        </p:nvSpPr>
        <p:spPr>
          <a:xfrm>
            <a:off x="9640075" y="974615"/>
            <a:ext cx="2200802" cy="2200802"/>
          </a:xfrm>
          <a:prstGeom prst="rect">
            <a:avLst/>
          </a:prstGeom>
          <a:noFill/>
          <a:ln>
            <a:noFill/>
          </a:ln>
        </p:spPr>
      </p:sp>
      <p:sp>
        <p:nvSpPr>
          <p:cNvPr id="66" name="Google Shape;66;p43"/>
          <p:cNvSpPr/>
          <p:nvPr>
            <p:ph idx="3" type="pic"/>
          </p:nvPr>
        </p:nvSpPr>
        <p:spPr>
          <a:xfrm>
            <a:off x="5684657" y="2044432"/>
            <a:ext cx="3806984" cy="3806984"/>
          </a:xfrm>
          <a:prstGeom prst="rect">
            <a:avLst/>
          </a:prstGeom>
          <a:noFill/>
          <a:ln>
            <a:noFill/>
          </a:ln>
        </p:spPr>
      </p:sp>
      <p:sp>
        <p:nvSpPr>
          <p:cNvPr id="67" name="Google Shape;67;p43"/>
          <p:cNvSpPr/>
          <p:nvPr>
            <p:ph idx="4" type="pic"/>
          </p:nvPr>
        </p:nvSpPr>
        <p:spPr>
          <a:xfrm>
            <a:off x="9640075" y="3316363"/>
            <a:ext cx="1601606" cy="1601606"/>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8" name="Shape 68"/>
        <p:cNvGrpSpPr/>
        <p:nvPr/>
      </p:nvGrpSpPr>
      <p:grpSpPr>
        <a:xfrm>
          <a:off x="0" y="0"/>
          <a:ext cx="0" cy="0"/>
          <a:chOff x="0" y="0"/>
          <a:chExt cx="0" cy="0"/>
        </a:xfrm>
      </p:grpSpPr>
      <p:sp>
        <p:nvSpPr>
          <p:cNvPr id="69" name="Google Shape;69;p4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4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p:txBody>
      </p:sp>
      <p:sp>
        <p:nvSpPr>
          <p:cNvPr id="72" name="Google Shape;72;p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p:txBody>
      </p:sp>
      <p:sp>
        <p:nvSpPr>
          <p:cNvPr id="73" name="Google Shape;73;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4" name="Shape 74"/>
        <p:cNvGrpSpPr/>
        <p:nvPr/>
      </p:nvGrpSpPr>
      <p:grpSpPr>
        <a:xfrm>
          <a:off x="0" y="0"/>
          <a:ext cx="0" cy="0"/>
          <a:chOff x="0" y="0"/>
          <a:chExt cx="0" cy="0"/>
        </a:xfrm>
      </p:grpSpPr>
      <p:sp>
        <p:nvSpPr>
          <p:cNvPr id="75" name="Google Shape;75;p45"/>
          <p:cNvSpPr txBox="1"/>
          <p:nvPr>
            <p:ph type="title"/>
          </p:nvPr>
        </p:nvSpPr>
        <p:spPr>
          <a:xfrm>
            <a:off x="838200" y="1001825"/>
            <a:ext cx="10515600" cy="6888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4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4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8" name="Google Shape;78;p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81" name="Google Shape;81;p45"/>
          <p:cNvSpPr/>
          <p:nvPr/>
        </p:nvSpPr>
        <p:spPr>
          <a:xfrm>
            <a:off x="-2" y="6176075"/>
            <a:ext cx="12192001" cy="67697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2" name="Google Shape;82;p45"/>
          <p:cNvSpPr/>
          <p:nvPr/>
        </p:nvSpPr>
        <p:spPr>
          <a:xfrm>
            <a:off x="10781637" y="5551588"/>
            <a:ext cx="1410361" cy="1293348"/>
          </a:xfrm>
          <a:custGeom>
            <a:rect b="b" l="l" r="r" t="t"/>
            <a:pathLst>
              <a:path extrusionOk="0" h="1293348" w="1410361">
                <a:moveTo>
                  <a:pt x="762259" y="0"/>
                </a:moveTo>
                <a:lnTo>
                  <a:pt x="1410361" y="0"/>
                </a:lnTo>
                <a:lnTo>
                  <a:pt x="1410361" y="1293348"/>
                </a:lnTo>
                <a:lnTo>
                  <a:pt x="29258" y="1293348"/>
                </a:lnTo>
                <a:lnTo>
                  <a:pt x="15487" y="1233595"/>
                </a:lnTo>
                <a:cubicBezTo>
                  <a:pt x="5333" y="1166760"/>
                  <a:pt x="1" y="1097560"/>
                  <a:pt x="1" y="1026682"/>
                </a:cubicBezTo>
                <a:lnTo>
                  <a:pt x="0" y="1026682"/>
                </a:lnTo>
                <a:cubicBezTo>
                  <a:pt x="0" y="459661"/>
                  <a:pt x="341275" y="0"/>
                  <a:pt x="762259" y="0"/>
                </a:cubicBezTo>
                <a:close/>
              </a:path>
            </a:pathLst>
          </a:custGeom>
          <a:solidFill>
            <a:srgbClr val="FFFF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3" name="Google Shape;83;p45"/>
          <p:cNvSpPr/>
          <p:nvPr/>
        </p:nvSpPr>
        <p:spPr>
          <a:xfrm>
            <a:off x="-1" y="-1"/>
            <a:ext cx="12192000" cy="883403"/>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4" name="Google Shape;84;p45"/>
          <p:cNvSpPr/>
          <p:nvPr/>
        </p:nvSpPr>
        <p:spPr>
          <a:xfrm>
            <a:off x="1" y="0"/>
            <a:ext cx="3580109" cy="883403"/>
          </a:xfrm>
          <a:custGeom>
            <a:rect b="b" l="l" r="r" t="t"/>
            <a:pathLst>
              <a:path extrusionOk="0" h="883403" w="3580109">
                <a:moveTo>
                  <a:pt x="30997" y="0"/>
                </a:moveTo>
                <a:lnTo>
                  <a:pt x="2944678" y="0"/>
                </a:lnTo>
                <a:cubicBezTo>
                  <a:pt x="3295617" y="0"/>
                  <a:pt x="3580109" y="284492"/>
                  <a:pt x="3580109" y="635431"/>
                </a:cubicBezTo>
                <a:lnTo>
                  <a:pt x="3580108" y="635431"/>
                </a:lnTo>
                <a:cubicBezTo>
                  <a:pt x="3580108" y="723166"/>
                  <a:pt x="3562328" y="806748"/>
                  <a:pt x="3530173" y="882770"/>
                </a:cubicBezTo>
                <a:lnTo>
                  <a:pt x="3529829" y="883403"/>
                </a:lnTo>
                <a:lnTo>
                  <a:pt x="0" y="883403"/>
                </a:lnTo>
                <a:lnTo>
                  <a:pt x="0" y="3125"/>
                </a:lnTo>
                <a:close/>
              </a:path>
            </a:pathLst>
          </a:custGeom>
          <a:solidFill>
            <a:srgbClr val="FFFF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Logo&#10;&#10;Description automatically generated" id="85" name="Google Shape;85;p45"/>
          <p:cNvPicPr preferRelativeResize="0"/>
          <p:nvPr/>
        </p:nvPicPr>
        <p:blipFill rotWithShape="1">
          <a:blip r:embed="rId2">
            <a:alphaModFix/>
          </a:blip>
          <a:srcRect b="0" l="0" r="0" t="0"/>
          <a:stretch/>
        </p:blipFill>
        <p:spPr>
          <a:xfrm>
            <a:off x="2625845" y="118423"/>
            <a:ext cx="647315" cy="642636"/>
          </a:xfrm>
          <a:prstGeom prst="rect">
            <a:avLst/>
          </a:prstGeom>
          <a:noFill/>
          <a:ln>
            <a:noFill/>
          </a:ln>
        </p:spPr>
      </p:pic>
      <p:pic>
        <p:nvPicPr>
          <p:cNvPr descr="Logo&#10;&#10;Description automatically generated" id="86" name="Google Shape;86;p45"/>
          <p:cNvPicPr preferRelativeResize="0"/>
          <p:nvPr/>
        </p:nvPicPr>
        <p:blipFill rotWithShape="1">
          <a:blip r:embed="rId3">
            <a:alphaModFix/>
          </a:blip>
          <a:srcRect b="0" l="0" r="0" t="0"/>
          <a:stretch/>
        </p:blipFill>
        <p:spPr>
          <a:xfrm>
            <a:off x="1790055" y="57040"/>
            <a:ext cx="765402" cy="765402"/>
          </a:xfrm>
          <a:prstGeom prst="rect">
            <a:avLst/>
          </a:prstGeom>
          <a:noFill/>
          <a:ln>
            <a:noFill/>
          </a:ln>
        </p:spPr>
      </p:pic>
      <p:pic>
        <p:nvPicPr>
          <p:cNvPr descr="Logo&#10;&#10;Description automatically generated" id="87" name="Google Shape;87;p45"/>
          <p:cNvPicPr preferRelativeResize="0"/>
          <p:nvPr/>
        </p:nvPicPr>
        <p:blipFill rotWithShape="1">
          <a:blip r:embed="rId4">
            <a:alphaModFix/>
          </a:blip>
          <a:srcRect b="0" l="0" r="0" t="0"/>
          <a:stretch/>
        </p:blipFill>
        <p:spPr>
          <a:xfrm>
            <a:off x="1159449" y="118423"/>
            <a:ext cx="630606" cy="642636"/>
          </a:xfrm>
          <a:prstGeom prst="rect">
            <a:avLst/>
          </a:prstGeom>
          <a:noFill/>
          <a:ln>
            <a:noFill/>
          </a:ln>
        </p:spPr>
      </p:pic>
      <p:pic>
        <p:nvPicPr>
          <p:cNvPr descr="Background pattern&#10;&#10;Description automatically generated" id="88" name="Google Shape;88;p45"/>
          <p:cNvPicPr preferRelativeResize="0"/>
          <p:nvPr/>
        </p:nvPicPr>
        <p:blipFill rotWithShape="1">
          <a:blip r:embed="rId5">
            <a:alphaModFix/>
          </a:blip>
          <a:srcRect b="0" l="0" r="0" t="0"/>
          <a:stretch/>
        </p:blipFill>
        <p:spPr>
          <a:xfrm>
            <a:off x="117848" y="156318"/>
            <a:ext cx="945977" cy="566847"/>
          </a:xfrm>
          <a:prstGeom prst="rect">
            <a:avLst/>
          </a:prstGeom>
          <a:noFill/>
          <a:ln>
            <a:noFill/>
          </a:ln>
        </p:spPr>
      </p:pic>
      <p:pic>
        <p:nvPicPr>
          <p:cNvPr descr="Logo&#10;&#10;Description automatically generated" id="89" name="Google Shape;89;p45"/>
          <p:cNvPicPr preferRelativeResize="0"/>
          <p:nvPr/>
        </p:nvPicPr>
        <p:blipFill rotWithShape="1">
          <a:blip r:embed="rId6">
            <a:alphaModFix/>
          </a:blip>
          <a:srcRect b="0" l="0" r="0" t="0"/>
          <a:stretch/>
        </p:blipFill>
        <p:spPr>
          <a:xfrm>
            <a:off x="11012394" y="5642801"/>
            <a:ext cx="1179605" cy="1179605"/>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90" name="Shape 90"/>
        <p:cNvGrpSpPr/>
        <p:nvPr/>
      </p:nvGrpSpPr>
      <p:grpSpPr>
        <a:xfrm>
          <a:off x="0" y="0"/>
          <a:ext cx="0" cy="0"/>
          <a:chOff x="0" y="0"/>
          <a:chExt cx="0" cy="0"/>
        </a:xfrm>
      </p:grpSpPr>
      <p:sp>
        <p:nvSpPr>
          <p:cNvPr id="91" name="Google Shape;91;p46"/>
          <p:cNvSpPr/>
          <p:nvPr/>
        </p:nvSpPr>
        <p:spPr>
          <a:xfrm>
            <a:off x="-2" y="6176075"/>
            <a:ext cx="12192001" cy="67697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2" name="Google Shape;92;p46"/>
          <p:cNvSpPr/>
          <p:nvPr/>
        </p:nvSpPr>
        <p:spPr>
          <a:xfrm>
            <a:off x="10781637" y="5551588"/>
            <a:ext cx="1410361" cy="1293348"/>
          </a:xfrm>
          <a:custGeom>
            <a:rect b="b" l="l" r="r" t="t"/>
            <a:pathLst>
              <a:path extrusionOk="0" h="1293348" w="1410361">
                <a:moveTo>
                  <a:pt x="762259" y="0"/>
                </a:moveTo>
                <a:lnTo>
                  <a:pt x="1410361" y="0"/>
                </a:lnTo>
                <a:lnTo>
                  <a:pt x="1410361" y="1293348"/>
                </a:lnTo>
                <a:lnTo>
                  <a:pt x="29258" y="1293348"/>
                </a:lnTo>
                <a:lnTo>
                  <a:pt x="15487" y="1233595"/>
                </a:lnTo>
                <a:cubicBezTo>
                  <a:pt x="5333" y="1166760"/>
                  <a:pt x="1" y="1097560"/>
                  <a:pt x="1" y="1026682"/>
                </a:cubicBezTo>
                <a:lnTo>
                  <a:pt x="0" y="1026682"/>
                </a:lnTo>
                <a:cubicBezTo>
                  <a:pt x="0" y="459661"/>
                  <a:pt x="341275" y="0"/>
                  <a:pt x="762259" y="0"/>
                </a:cubicBezTo>
                <a:close/>
              </a:path>
            </a:pathLst>
          </a:custGeom>
          <a:solidFill>
            <a:srgbClr val="FFFF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3" name="Google Shape;93;p46"/>
          <p:cNvSpPr/>
          <p:nvPr/>
        </p:nvSpPr>
        <p:spPr>
          <a:xfrm>
            <a:off x="-1" y="-1"/>
            <a:ext cx="12192000" cy="883403"/>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4" name="Google Shape;94;p46"/>
          <p:cNvSpPr/>
          <p:nvPr/>
        </p:nvSpPr>
        <p:spPr>
          <a:xfrm>
            <a:off x="1" y="0"/>
            <a:ext cx="3580109" cy="883403"/>
          </a:xfrm>
          <a:custGeom>
            <a:rect b="b" l="l" r="r" t="t"/>
            <a:pathLst>
              <a:path extrusionOk="0" h="883403" w="3580109">
                <a:moveTo>
                  <a:pt x="30997" y="0"/>
                </a:moveTo>
                <a:lnTo>
                  <a:pt x="2944678" y="0"/>
                </a:lnTo>
                <a:cubicBezTo>
                  <a:pt x="3295617" y="0"/>
                  <a:pt x="3580109" y="284492"/>
                  <a:pt x="3580109" y="635431"/>
                </a:cubicBezTo>
                <a:lnTo>
                  <a:pt x="3580108" y="635431"/>
                </a:lnTo>
                <a:cubicBezTo>
                  <a:pt x="3580108" y="723166"/>
                  <a:pt x="3562328" y="806748"/>
                  <a:pt x="3530173" y="882770"/>
                </a:cubicBezTo>
                <a:lnTo>
                  <a:pt x="3529829" y="883403"/>
                </a:lnTo>
                <a:lnTo>
                  <a:pt x="0" y="883403"/>
                </a:lnTo>
                <a:lnTo>
                  <a:pt x="0" y="3125"/>
                </a:lnTo>
                <a:close/>
              </a:path>
            </a:pathLst>
          </a:custGeom>
          <a:solidFill>
            <a:srgbClr val="FFFF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Logo&#10;&#10;Description automatically generated" id="95" name="Google Shape;95;p46"/>
          <p:cNvPicPr preferRelativeResize="0"/>
          <p:nvPr/>
        </p:nvPicPr>
        <p:blipFill rotWithShape="1">
          <a:blip r:embed="rId2">
            <a:alphaModFix/>
          </a:blip>
          <a:srcRect b="0" l="0" r="0" t="0"/>
          <a:stretch/>
        </p:blipFill>
        <p:spPr>
          <a:xfrm>
            <a:off x="2625845" y="118423"/>
            <a:ext cx="647315" cy="642636"/>
          </a:xfrm>
          <a:prstGeom prst="rect">
            <a:avLst/>
          </a:prstGeom>
          <a:noFill/>
          <a:ln>
            <a:noFill/>
          </a:ln>
        </p:spPr>
      </p:pic>
      <p:pic>
        <p:nvPicPr>
          <p:cNvPr descr="Logo&#10;&#10;Description automatically generated" id="96" name="Google Shape;96;p46"/>
          <p:cNvPicPr preferRelativeResize="0"/>
          <p:nvPr/>
        </p:nvPicPr>
        <p:blipFill rotWithShape="1">
          <a:blip r:embed="rId3">
            <a:alphaModFix/>
          </a:blip>
          <a:srcRect b="0" l="0" r="0" t="0"/>
          <a:stretch/>
        </p:blipFill>
        <p:spPr>
          <a:xfrm>
            <a:off x="1790055" y="57040"/>
            <a:ext cx="765402" cy="765402"/>
          </a:xfrm>
          <a:prstGeom prst="rect">
            <a:avLst/>
          </a:prstGeom>
          <a:noFill/>
          <a:ln>
            <a:noFill/>
          </a:ln>
        </p:spPr>
      </p:pic>
      <p:pic>
        <p:nvPicPr>
          <p:cNvPr descr="Logo&#10;&#10;Description automatically generated" id="97" name="Google Shape;97;p46"/>
          <p:cNvPicPr preferRelativeResize="0"/>
          <p:nvPr/>
        </p:nvPicPr>
        <p:blipFill rotWithShape="1">
          <a:blip r:embed="rId4">
            <a:alphaModFix/>
          </a:blip>
          <a:srcRect b="0" l="0" r="0" t="0"/>
          <a:stretch/>
        </p:blipFill>
        <p:spPr>
          <a:xfrm>
            <a:off x="1159449" y="118423"/>
            <a:ext cx="630606" cy="642636"/>
          </a:xfrm>
          <a:prstGeom prst="rect">
            <a:avLst/>
          </a:prstGeom>
          <a:noFill/>
          <a:ln>
            <a:noFill/>
          </a:ln>
        </p:spPr>
      </p:pic>
      <p:pic>
        <p:nvPicPr>
          <p:cNvPr descr="Background pattern&#10;&#10;Description automatically generated" id="98" name="Google Shape;98;p46"/>
          <p:cNvPicPr preferRelativeResize="0"/>
          <p:nvPr/>
        </p:nvPicPr>
        <p:blipFill rotWithShape="1">
          <a:blip r:embed="rId5">
            <a:alphaModFix/>
          </a:blip>
          <a:srcRect b="0" l="0" r="0" t="0"/>
          <a:stretch/>
        </p:blipFill>
        <p:spPr>
          <a:xfrm>
            <a:off x="117848" y="156318"/>
            <a:ext cx="945977" cy="566847"/>
          </a:xfrm>
          <a:prstGeom prst="rect">
            <a:avLst/>
          </a:prstGeom>
          <a:noFill/>
          <a:ln>
            <a:noFill/>
          </a:ln>
        </p:spPr>
      </p:pic>
      <p:pic>
        <p:nvPicPr>
          <p:cNvPr descr="Logo&#10;&#10;Description automatically generated" id="99" name="Google Shape;99;p46"/>
          <p:cNvPicPr preferRelativeResize="0"/>
          <p:nvPr/>
        </p:nvPicPr>
        <p:blipFill rotWithShape="1">
          <a:blip r:embed="rId6">
            <a:alphaModFix/>
          </a:blip>
          <a:srcRect b="0" l="0" r="0" t="0"/>
          <a:stretch/>
        </p:blipFill>
        <p:spPr>
          <a:xfrm>
            <a:off x="11012394" y="5642801"/>
            <a:ext cx="1179605" cy="1179605"/>
          </a:xfrm>
          <a:prstGeom prst="rect">
            <a:avLst/>
          </a:prstGeom>
          <a:noFill/>
          <a:ln>
            <a:noFill/>
          </a:ln>
        </p:spPr>
      </p:pic>
      <p:sp>
        <p:nvSpPr>
          <p:cNvPr id="100" name="Google Shape;100;p46"/>
          <p:cNvSpPr/>
          <p:nvPr>
            <p:ph idx="2" type="pic"/>
          </p:nvPr>
        </p:nvSpPr>
        <p:spPr>
          <a:xfrm>
            <a:off x="5124450" y="1485900"/>
            <a:ext cx="1943100" cy="1943100"/>
          </a:xfrm>
          <a:prstGeom prst="rect">
            <a:avLst/>
          </a:prstGeom>
          <a:noFill/>
          <a:ln>
            <a:noFill/>
          </a:ln>
        </p:spPr>
      </p:sp>
      <p:sp>
        <p:nvSpPr>
          <p:cNvPr id="101" name="Google Shape;101;p46"/>
          <p:cNvSpPr/>
          <p:nvPr>
            <p:ph idx="3" type="pic"/>
          </p:nvPr>
        </p:nvSpPr>
        <p:spPr>
          <a:xfrm>
            <a:off x="2049168" y="1485900"/>
            <a:ext cx="1943100" cy="1943100"/>
          </a:xfrm>
          <a:prstGeom prst="rect">
            <a:avLst/>
          </a:prstGeom>
          <a:noFill/>
          <a:ln>
            <a:noFill/>
          </a:ln>
        </p:spPr>
      </p:sp>
      <p:sp>
        <p:nvSpPr>
          <p:cNvPr id="102" name="Google Shape;102;p46"/>
          <p:cNvSpPr/>
          <p:nvPr>
            <p:ph idx="4" type="pic"/>
          </p:nvPr>
        </p:nvSpPr>
        <p:spPr>
          <a:xfrm>
            <a:off x="8199731" y="1485900"/>
            <a:ext cx="1943100" cy="1943100"/>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3" name="Shape 103"/>
        <p:cNvGrpSpPr/>
        <p:nvPr/>
      </p:nvGrpSpPr>
      <p:grpSpPr>
        <a:xfrm>
          <a:off x="0" y="0"/>
          <a:ext cx="0" cy="0"/>
          <a:chOff x="0" y="0"/>
          <a:chExt cx="0" cy="0"/>
        </a:xfrm>
      </p:grpSpPr>
      <p:sp>
        <p:nvSpPr>
          <p:cNvPr id="104" name="Google Shape;104;p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 name="Google Shape;105;p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7" name="Shape 107"/>
        <p:cNvGrpSpPr/>
        <p:nvPr/>
      </p:nvGrpSpPr>
      <p:grpSpPr>
        <a:xfrm>
          <a:off x="0" y="0"/>
          <a:ext cx="0" cy="0"/>
          <a:chOff x="0" y="0"/>
          <a:chExt cx="0" cy="0"/>
        </a:xfrm>
      </p:grpSpPr>
      <p:sp>
        <p:nvSpPr>
          <p:cNvPr id="108" name="Google Shape;108;p4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 name="Google Shape;109;p4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10" name="Google Shape;110;p4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1" name="Google Shape;111;p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p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14" name="Shape 114"/>
        <p:cNvGrpSpPr/>
        <p:nvPr/>
      </p:nvGrpSpPr>
      <p:grpSpPr>
        <a:xfrm>
          <a:off x="0" y="0"/>
          <a:ext cx="0" cy="0"/>
          <a:chOff x="0" y="0"/>
          <a:chExt cx="0" cy="0"/>
        </a:xfrm>
      </p:grpSpPr>
      <p:sp>
        <p:nvSpPr>
          <p:cNvPr id="115" name="Google Shape;115;p4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 name="Google Shape;116;p49"/>
          <p:cNvSpPr/>
          <p:nvPr>
            <p:ph idx="2" type="pic"/>
          </p:nvPr>
        </p:nvSpPr>
        <p:spPr>
          <a:xfrm>
            <a:off x="5183188" y="987425"/>
            <a:ext cx="6172200" cy="4873625"/>
          </a:xfrm>
          <a:prstGeom prst="rect">
            <a:avLst/>
          </a:prstGeom>
          <a:noFill/>
          <a:ln>
            <a:noFill/>
          </a:ln>
        </p:spPr>
      </p:sp>
      <p:sp>
        <p:nvSpPr>
          <p:cNvPr id="117" name="Google Shape;117;p4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8" name="Google Shape;118;p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 name="Google Shape;119;p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p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1" name="Shape 121"/>
        <p:cNvGrpSpPr/>
        <p:nvPr/>
      </p:nvGrpSpPr>
      <p:grpSpPr>
        <a:xfrm>
          <a:off x="0" y="0"/>
          <a:ext cx="0" cy="0"/>
          <a:chOff x="0" y="0"/>
          <a:chExt cx="0" cy="0"/>
        </a:xfrm>
      </p:grpSpPr>
      <p:sp>
        <p:nvSpPr>
          <p:cNvPr id="122" name="Google Shape;122;p5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 name="Google Shape;123;p5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5" name="Google Shape;125;p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6" name="Google Shape;126;p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27" name="Shape 127"/>
        <p:cNvGrpSpPr/>
        <p:nvPr/>
      </p:nvGrpSpPr>
      <p:grpSpPr>
        <a:xfrm>
          <a:off x="0" y="0"/>
          <a:ext cx="0" cy="0"/>
          <a:chOff x="0" y="0"/>
          <a:chExt cx="0" cy="0"/>
        </a:xfrm>
      </p:grpSpPr>
      <p:sp>
        <p:nvSpPr>
          <p:cNvPr id="128" name="Google Shape;128;p5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5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0" name="Google Shape;130;p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3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5.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10.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13.png"/><Relationship Id="rId4" Type="http://schemas.openxmlformats.org/officeDocument/2006/relationships/image" Target="../media/image17.jpg"/><Relationship Id="rId5" Type="http://schemas.openxmlformats.org/officeDocument/2006/relationships/image" Target="../media/image19.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hyperlink" Target="https://forms.gle/N3s4MpUNZAFRWzLD9" TargetMode="External"/><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hyperlink" Target="https://inclusiveeducationplanning.com.au/"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hyperlink" Target="https://inclusiveeducationplanning.com.au/"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hyperlink" Target="https://inclusiveeducationplanning.com.au/"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hyperlink" Target="https://inclusiveeducationplanning.com.au/"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 Id="rId3" Type="http://schemas.openxmlformats.org/officeDocument/2006/relationships/hyperlink" Target="https://inclusiveeducationplanning.com.au/"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hyperlink" Target="mailto:puja@uny.ac.id"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Calibri"/>
              <a:buNone/>
            </a:pPr>
            <a:r>
              <a:rPr b="1" lang="en-US" sz="4000"/>
              <a:t>Building inclusive and supportive learning environment: Approaches, methods and challenges </a:t>
            </a:r>
            <a:endParaRPr sz="4000"/>
          </a:p>
        </p:txBody>
      </p:sp>
      <p:sp>
        <p:nvSpPr>
          <p:cNvPr id="138" name="Google Shape;138;p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t/>
            </a:r>
            <a:endParaRPr/>
          </a:p>
          <a:p>
            <a:pPr indent="0" lvl="0" marL="0" rtl="0" algn="ctr">
              <a:lnSpc>
                <a:spcPct val="90000"/>
              </a:lnSpc>
              <a:spcBef>
                <a:spcPts val="1000"/>
              </a:spcBef>
              <a:spcAft>
                <a:spcPts val="0"/>
              </a:spcAft>
              <a:buClr>
                <a:schemeClr val="dk1"/>
              </a:buClr>
              <a:buSzPts val="2400"/>
              <a:buNone/>
            </a:pPr>
            <a:r>
              <a:rPr lang="en-US"/>
              <a:t>Pujaningsih Ed.D</a:t>
            </a:r>
            <a:endParaRPr/>
          </a:p>
          <a:p>
            <a:pPr indent="0" lvl="0" marL="0" rtl="0" algn="ctr">
              <a:lnSpc>
                <a:spcPct val="90000"/>
              </a:lnSpc>
              <a:spcBef>
                <a:spcPts val="1000"/>
              </a:spcBef>
              <a:spcAft>
                <a:spcPts val="0"/>
              </a:spcAft>
              <a:buClr>
                <a:schemeClr val="dk1"/>
              </a:buClr>
              <a:buSzPts val="2400"/>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
          <p:cNvSpPr txBox="1"/>
          <p:nvPr/>
        </p:nvSpPr>
        <p:spPr>
          <a:xfrm>
            <a:off x="264763" y="841975"/>
            <a:ext cx="105156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Topik: </a:t>
            </a:r>
            <a:endParaRPr b="0" i="0" sz="4400" u="none" cap="none" strike="noStrike">
              <a:solidFill>
                <a:schemeClr val="dk1"/>
              </a:solidFill>
              <a:latin typeface="Calibri"/>
              <a:ea typeface="Calibri"/>
              <a:cs typeface="Calibri"/>
              <a:sym typeface="Calibri"/>
            </a:endParaRPr>
          </a:p>
        </p:txBody>
      </p:sp>
      <p:sp>
        <p:nvSpPr>
          <p:cNvPr id="144" name="Google Shape;144;p2"/>
          <p:cNvSpPr txBox="1"/>
          <p:nvPr/>
        </p:nvSpPr>
        <p:spPr>
          <a:xfrm>
            <a:off x="663750" y="2167539"/>
            <a:ext cx="10515600" cy="3191643"/>
          </a:xfrm>
          <a:prstGeom prst="rect">
            <a:avLst/>
          </a:prstGeom>
          <a:noFill/>
          <a:ln>
            <a:noFill/>
          </a:ln>
        </p:spPr>
        <p:txBody>
          <a:bodyPr anchorCtr="0" anchor="t" bIns="45700" lIns="91425" spcFirstLastPara="1" rIns="91425" wrap="square" tIns="45700">
            <a:spAutoFit/>
          </a:bodyPr>
          <a:lstStyle/>
          <a:p>
            <a:pPr indent="-228600" lvl="0" marL="228600" marR="0" rtl="0" algn="l">
              <a:lnSpc>
                <a:spcPct val="90000"/>
              </a:lnSpc>
              <a:spcBef>
                <a:spcPts val="0"/>
              </a:spcBef>
              <a:spcAft>
                <a:spcPts val="0"/>
              </a:spcAft>
              <a:buClr>
                <a:schemeClr val="dk1"/>
              </a:buClr>
              <a:buSzPts val="2800"/>
              <a:buFont typeface="Calibri"/>
              <a:buChar char="•"/>
            </a:pPr>
            <a:r>
              <a:rPr b="0" i="0" lang="en-US" sz="2800" u="none" cap="none" strike="noStrike">
                <a:solidFill>
                  <a:schemeClr val="dk1"/>
                </a:solidFill>
                <a:latin typeface="Calibri"/>
                <a:ea typeface="Calibri"/>
                <a:cs typeface="Calibri"/>
                <a:sym typeface="Calibri"/>
              </a:rPr>
              <a:t>Mengidentifikasi elemen lingkungan belajar yang inklusif dan yang tidak inklusif. </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chemeClr val="dk1"/>
              </a:buClr>
              <a:buSzPts val="2800"/>
              <a:buFont typeface="Calibri"/>
              <a:buChar char="•"/>
            </a:pPr>
            <a:r>
              <a:rPr b="0" i="0" lang="en-US" sz="2800" u="none" cap="none" strike="noStrike">
                <a:solidFill>
                  <a:schemeClr val="dk1"/>
                </a:solidFill>
                <a:latin typeface="Calibri"/>
                <a:ea typeface="Calibri"/>
                <a:cs typeface="Calibri"/>
                <a:sym typeface="Calibri"/>
              </a:rPr>
              <a:t>Menjelaskan bagaimana lingkungan belajar mempengaruhi proses dan hasil pembelajaran mahasiswa</a:t>
            </a:r>
            <a:endParaRPr b="0" i="0" sz="2800" u="none" cap="none" strike="noStrike">
              <a:solidFill>
                <a:schemeClr val="dk1"/>
              </a:solidFill>
              <a:latin typeface="Calibri"/>
              <a:ea typeface="Calibri"/>
              <a:cs typeface="Calibri"/>
              <a:sym typeface="Calibri"/>
            </a:endParaRPr>
          </a:p>
          <a:p>
            <a:pPr indent="-228600" lvl="0" marL="228600" marR="0" rtl="0" algn="l">
              <a:lnSpc>
                <a:spcPct val="90000"/>
              </a:lnSpc>
              <a:spcBef>
                <a:spcPts val="1000"/>
              </a:spcBef>
              <a:spcAft>
                <a:spcPts val="0"/>
              </a:spcAft>
              <a:buClr>
                <a:schemeClr val="dk1"/>
              </a:buClr>
              <a:buSzPts val="2800"/>
              <a:buFont typeface="Calibri"/>
              <a:buChar char="•"/>
            </a:pPr>
            <a:r>
              <a:rPr b="0" i="0" lang="en-US" sz="2800" u="none" cap="none" strike="noStrike">
                <a:solidFill>
                  <a:schemeClr val="dk1"/>
                </a:solidFill>
                <a:latin typeface="Calibri"/>
                <a:ea typeface="Calibri"/>
                <a:cs typeface="Calibri"/>
                <a:sym typeface="Calibri"/>
              </a:rPr>
              <a:t>Mengenali Microaggressions</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chemeClr val="dk1"/>
              </a:buClr>
              <a:buSzPts val="2800"/>
              <a:buFont typeface="Calibri"/>
              <a:buChar char="•"/>
            </a:pPr>
            <a:r>
              <a:rPr b="0" i="0" lang="en-US" sz="2800" u="none" cap="none" strike="noStrike">
                <a:solidFill>
                  <a:schemeClr val="dk1"/>
                </a:solidFill>
                <a:latin typeface="Calibri"/>
                <a:ea typeface="Calibri"/>
                <a:cs typeface="Calibri"/>
                <a:sym typeface="Calibri"/>
              </a:rPr>
              <a:t>Merencanakan untuk menciptakan dan mengelola lingkungan belajar yang inklusif.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pic>
        <p:nvPicPr>
          <p:cNvPr id="150" name="Google Shape;150;g1c5c63a913e_0_2"/>
          <p:cNvPicPr preferRelativeResize="0"/>
          <p:nvPr>
            <p:ph idx="2" type="pic"/>
          </p:nvPr>
        </p:nvPicPr>
        <p:blipFill rotWithShape="1">
          <a:blip r:embed="rId3">
            <a:alphaModFix/>
          </a:blip>
          <a:srcRect b="0" l="-216" r="43123" t="0"/>
          <a:stretch/>
        </p:blipFill>
        <p:spPr>
          <a:xfrm>
            <a:off x="6742325" y="2594475"/>
            <a:ext cx="2608676" cy="3405000"/>
          </a:xfrm>
          <a:prstGeom prst="rect">
            <a:avLst/>
          </a:prstGeom>
          <a:noFill/>
          <a:ln>
            <a:noFill/>
          </a:ln>
        </p:spPr>
      </p:pic>
      <p:pic>
        <p:nvPicPr>
          <p:cNvPr id="151" name="Google Shape;151;g1c5c63a913e_0_2"/>
          <p:cNvPicPr preferRelativeResize="0"/>
          <p:nvPr>
            <p:ph idx="3" type="pic"/>
          </p:nvPr>
        </p:nvPicPr>
        <p:blipFill rotWithShape="1">
          <a:blip r:embed="rId4">
            <a:alphaModFix/>
          </a:blip>
          <a:srcRect b="-32512" l="2892" r="2882" t="-32529"/>
          <a:stretch/>
        </p:blipFill>
        <p:spPr>
          <a:xfrm>
            <a:off x="9584357" y="1043451"/>
            <a:ext cx="1944000" cy="3405001"/>
          </a:xfrm>
          <a:prstGeom prst="rect">
            <a:avLst/>
          </a:prstGeom>
          <a:noFill/>
          <a:ln>
            <a:noFill/>
          </a:ln>
        </p:spPr>
      </p:pic>
      <p:sp>
        <p:nvSpPr>
          <p:cNvPr id="152" name="Google Shape;152;g1c5c63a913e_0_2"/>
          <p:cNvSpPr txBox="1"/>
          <p:nvPr/>
        </p:nvSpPr>
        <p:spPr>
          <a:xfrm>
            <a:off x="297450" y="1043450"/>
            <a:ext cx="3767700" cy="1092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5900"/>
              <a:buFont typeface="Arial"/>
              <a:buNone/>
            </a:pPr>
            <a:r>
              <a:rPr b="0" i="0" lang="en-US" sz="5900" u="none" cap="none" strike="noStrike">
                <a:solidFill>
                  <a:srgbClr val="000000"/>
                </a:solidFill>
                <a:latin typeface="Calibri"/>
                <a:ea typeface="Calibri"/>
                <a:cs typeface="Calibri"/>
                <a:sym typeface="Calibri"/>
              </a:rPr>
              <a:t>SIMULASI </a:t>
            </a:r>
            <a:endParaRPr b="0" i="0" sz="5900" u="none" cap="none" strike="noStrike">
              <a:solidFill>
                <a:srgbClr val="000000"/>
              </a:solidFill>
              <a:latin typeface="Calibri"/>
              <a:ea typeface="Calibri"/>
              <a:cs typeface="Calibri"/>
              <a:sym typeface="Calibri"/>
            </a:endParaRPr>
          </a:p>
        </p:txBody>
      </p:sp>
      <p:sp>
        <p:nvSpPr>
          <p:cNvPr id="153" name="Google Shape;153;g1c5c63a913e_0_2"/>
          <p:cNvSpPr txBox="1"/>
          <p:nvPr/>
        </p:nvSpPr>
        <p:spPr>
          <a:xfrm>
            <a:off x="528800" y="2065650"/>
            <a:ext cx="4147800" cy="1623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100"/>
              <a:buFont typeface="Arial"/>
              <a:buNone/>
            </a:pPr>
            <a:r>
              <a:rPr b="0" i="0" lang="en-US" sz="2100" u="none" cap="none" strike="noStrike">
                <a:solidFill>
                  <a:schemeClr val="dk1"/>
                </a:solidFill>
                <a:latin typeface="Calibri"/>
                <a:ea typeface="Calibri"/>
                <a:cs typeface="Calibri"/>
                <a:sym typeface="Calibri"/>
              </a:rPr>
              <a:t>Pemain:</a:t>
            </a:r>
            <a:endParaRPr b="0" i="0" sz="2100" u="none" cap="none" strike="noStrike">
              <a:solidFill>
                <a:schemeClr val="dk1"/>
              </a:solidFill>
              <a:latin typeface="Calibri"/>
              <a:ea typeface="Calibri"/>
              <a:cs typeface="Calibri"/>
              <a:sym typeface="Calibri"/>
            </a:endParaRPr>
          </a:p>
          <a:p>
            <a:pPr indent="0" lvl="0" marL="457200" marR="0" rtl="0" algn="l">
              <a:lnSpc>
                <a:spcPct val="115000"/>
              </a:lnSpc>
              <a:spcBef>
                <a:spcPts val="0"/>
              </a:spcBef>
              <a:spcAft>
                <a:spcPts val="0"/>
              </a:spcAft>
              <a:buClr>
                <a:srgbClr val="000000"/>
              </a:buClr>
              <a:buSzPts val="2100"/>
              <a:buFont typeface="Arial"/>
              <a:buNone/>
            </a:pPr>
            <a:r>
              <a:rPr b="0" i="0" lang="en-US" sz="2100" u="none" cap="none" strike="noStrike">
                <a:solidFill>
                  <a:schemeClr val="dk1"/>
                </a:solidFill>
                <a:latin typeface="Calibri"/>
                <a:ea typeface="Calibri"/>
                <a:cs typeface="Calibri"/>
                <a:sym typeface="Calibri"/>
              </a:rPr>
              <a:t>1.</a:t>
            </a:r>
            <a:r>
              <a:rPr b="0" i="0" lang="en-US" sz="1600" u="none" cap="none" strike="noStrike">
                <a:solidFill>
                  <a:schemeClr val="dk1"/>
                </a:solidFill>
                <a:latin typeface="Times New Roman"/>
                <a:ea typeface="Times New Roman"/>
                <a:cs typeface="Times New Roman"/>
                <a:sym typeface="Times New Roman"/>
              </a:rPr>
              <a:t> 	</a:t>
            </a:r>
            <a:r>
              <a:rPr b="0" i="0" lang="en-US" sz="2100" u="none" cap="none" strike="noStrike">
                <a:solidFill>
                  <a:schemeClr val="dk1"/>
                </a:solidFill>
                <a:latin typeface="Calibri"/>
                <a:ea typeface="Calibri"/>
                <a:cs typeface="Calibri"/>
                <a:sym typeface="Calibri"/>
              </a:rPr>
              <a:t>Mahasiswa tuli</a:t>
            </a:r>
            <a:endParaRPr b="0" i="0" sz="2100" u="none" cap="none" strike="noStrike">
              <a:solidFill>
                <a:schemeClr val="dk1"/>
              </a:solidFill>
              <a:latin typeface="Calibri"/>
              <a:ea typeface="Calibri"/>
              <a:cs typeface="Calibri"/>
              <a:sym typeface="Calibri"/>
            </a:endParaRPr>
          </a:p>
          <a:p>
            <a:pPr indent="0" lvl="0" marL="457200" marR="0" rtl="0" algn="l">
              <a:lnSpc>
                <a:spcPct val="115000"/>
              </a:lnSpc>
              <a:spcBef>
                <a:spcPts val="0"/>
              </a:spcBef>
              <a:spcAft>
                <a:spcPts val="0"/>
              </a:spcAft>
              <a:buClr>
                <a:srgbClr val="000000"/>
              </a:buClr>
              <a:buSzPts val="2100"/>
              <a:buFont typeface="Arial"/>
              <a:buNone/>
            </a:pPr>
            <a:r>
              <a:rPr b="0" i="0" lang="en-US" sz="2100" u="none" cap="none" strike="noStrike">
                <a:solidFill>
                  <a:schemeClr val="dk1"/>
                </a:solidFill>
                <a:latin typeface="Calibri"/>
                <a:ea typeface="Calibri"/>
                <a:cs typeface="Calibri"/>
                <a:sym typeface="Calibri"/>
              </a:rPr>
              <a:t>2.</a:t>
            </a:r>
            <a:r>
              <a:rPr b="0" i="0" lang="en-US" sz="1600" u="none" cap="none" strike="noStrike">
                <a:solidFill>
                  <a:schemeClr val="dk1"/>
                </a:solidFill>
                <a:latin typeface="Times New Roman"/>
                <a:ea typeface="Times New Roman"/>
                <a:cs typeface="Times New Roman"/>
                <a:sym typeface="Times New Roman"/>
              </a:rPr>
              <a:t> 	</a:t>
            </a:r>
            <a:r>
              <a:rPr b="0" i="0" lang="en-US" sz="2100" u="none" cap="none" strike="noStrike">
                <a:solidFill>
                  <a:schemeClr val="dk1"/>
                </a:solidFill>
                <a:latin typeface="Calibri"/>
                <a:ea typeface="Calibri"/>
                <a:cs typeface="Calibri"/>
                <a:sym typeface="Calibri"/>
              </a:rPr>
              <a:t>Dosen</a:t>
            </a:r>
            <a:endParaRPr b="0" i="0" sz="2100" u="none" cap="none" strike="noStrike">
              <a:solidFill>
                <a:schemeClr val="dk1"/>
              </a:solidFill>
              <a:latin typeface="Calibri"/>
              <a:ea typeface="Calibri"/>
              <a:cs typeface="Calibri"/>
              <a:sym typeface="Calibri"/>
            </a:endParaRPr>
          </a:p>
          <a:p>
            <a:pPr indent="0" lvl="0" marL="457200" marR="0" rtl="0" algn="l">
              <a:lnSpc>
                <a:spcPct val="115000"/>
              </a:lnSpc>
              <a:spcBef>
                <a:spcPts val="0"/>
              </a:spcBef>
              <a:spcAft>
                <a:spcPts val="0"/>
              </a:spcAft>
              <a:buClr>
                <a:srgbClr val="000000"/>
              </a:buClr>
              <a:buSzPts val="2100"/>
              <a:buFont typeface="Arial"/>
              <a:buNone/>
            </a:pPr>
            <a:r>
              <a:rPr b="0" i="0" lang="en-US" sz="2100" u="none" cap="none" strike="noStrike">
                <a:solidFill>
                  <a:schemeClr val="dk1"/>
                </a:solidFill>
                <a:latin typeface="Calibri"/>
                <a:ea typeface="Calibri"/>
                <a:cs typeface="Calibri"/>
                <a:sym typeface="Calibri"/>
              </a:rPr>
              <a:t>3.</a:t>
            </a:r>
            <a:r>
              <a:rPr b="0" i="0" lang="en-US" sz="1600" u="none" cap="none" strike="noStrike">
                <a:solidFill>
                  <a:schemeClr val="dk1"/>
                </a:solidFill>
                <a:latin typeface="Times New Roman"/>
                <a:ea typeface="Times New Roman"/>
                <a:cs typeface="Times New Roman"/>
                <a:sym typeface="Times New Roman"/>
              </a:rPr>
              <a:t> 	</a:t>
            </a:r>
            <a:r>
              <a:rPr b="0" i="0" lang="en-US" sz="2100" u="none" cap="none" strike="noStrike">
                <a:solidFill>
                  <a:schemeClr val="dk1"/>
                </a:solidFill>
                <a:latin typeface="Calibri"/>
                <a:ea typeface="Calibri"/>
                <a:cs typeface="Calibri"/>
                <a:sym typeface="Calibri"/>
              </a:rPr>
              <a:t>Teman mahasiswa tuli</a:t>
            </a:r>
            <a:endParaRPr b="0" i="0" sz="21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g1c5c63a913e_0_12"/>
          <p:cNvSpPr txBox="1"/>
          <p:nvPr/>
        </p:nvSpPr>
        <p:spPr>
          <a:xfrm>
            <a:off x="247875" y="908900"/>
            <a:ext cx="11237100" cy="5241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Simulasi kisah nyata di sebuah universitas</a:t>
            </a:r>
            <a:endParaRPr b="0" i="0" sz="1800"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 </a:t>
            </a:r>
            <a:endParaRPr b="0" i="0" sz="1800"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Di setiap kelompok, mensimulasikan situasi di mana mahasiswa tuli dengan alat bantu dengar mengikuti perkuliahan. Dosen menerangkan dan mahasiswa kesulitan menangkap penjelasan yang disampaikan karena kadang dosen berbicara membelakangi mahasiswa. Mahasiswa berinisiatif membuka komputer untuk mengaktifkan </a:t>
            </a:r>
            <a:r>
              <a:rPr b="0" i="1" lang="en-US" sz="1800" u="none" cap="none" strike="noStrike">
                <a:solidFill>
                  <a:schemeClr val="dk1"/>
                </a:solidFill>
                <a:latin typeface="Calibri"/>
                <a:ea typeface="Calibri"/>
                <a:cs typeface="Calibri"/>
                <a:sym typeface="Calibri"/>
              </a:rPr>
              <a:t>speech to text</a:t>
            </a:r>
            <a:r>
              <a:rPr b="0" i="0" lang="en-US" sz="1800" u="none" cap="none" strike="noStrike">
                <a:solidFill>
                  <a:schemeClr val="dk1"/>
                </a:solidFill>
                <a:latin typeface="Calibri"/>
                <a:ea typeface="Calibri"/>
                <a:cs typeface="Calibri"/>
                <a:sym typeface="Calibri"/>
              </a:rPr>
              <a:t> namun dosen menghampirinya dan mengatakan ‘tidak boleh menggunakan komputer saat saya menerangkan’. Mahasiswa tuli lalu mematikan komputer dan tanya ke teman di sampingnya mengenai point-point yang disampaikan dosen di kelas. Temannya mengatakan: ‘nanti ya’</a:t>
            </a:r>
            <a:endParaRPr b="0" i="0" sz="1800"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Ketika perkuliahan usai, mahasiswa tuli menghampiri temannya dan bertanya ‘tadi poin-poinnya di perkuliahan apa ya?’ dan temannya menjawab ‘sudah lupa’</a:t>
            </a:r>
            <a:endParaRPr b="0" i="0" sz="1800"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 </a:t>
            </a:r>
            <a:endParaRPr b="0" i="0" sz="1800"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Mahasiswa tuli pun tertunduk sedih.</a:t>
            </a:r>
            <a:endParaRPr b="0" i="0" sz="1800"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 Refleksi:</a:t>
            </a:r>
            <a:endParaRPr b="0" i="0" sz="1800" u="none" cap="none" strike="noStrike">
              <a:solidFill>
                <a:schemeClr val="dk1"/>
              </a:solidFill>
              <a:latin typeface="Calibri"/>
              <a:ea typeface="Calibri"/>
              <a:cs typeface="Calibri"/>
              <a:sym typeface="Calibri"/>
            </a:endParaRPr>
          </a:p>
          <a:p>
            <a:pPr indent="0" lvl="0" marL="457200" marR="0" rtl="0" algn="l">
              <a:lnSpc>
                <a:spcPct val="115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a.</a:t>
            </a:r>
            <a:r>
              <a:rPr b="0" i="0" lang="en-US" sz="1300" u="none" cap="none" strike="noStrike">
                <a:solidFill>
                  <a:schemeClr val="dk1"/>
                </a:solidFill>
                <a:latin typeface="Times New Roman"/>
                <a:ea typeface="Times New Roman"/>
                <a:cs typeface="Times New Roman"/>
                <a:sym typeface="Times New Roman"/>
              </a:rPr>
              <a:t> 	</a:t>
            </a:r>
            <a:r>
              <a:rPr b="0" i="0" lang="en-US" sz="1800" u="none" cap="none" strike="noStrike">
                <a:solidFill>
                  <a:schemeClr val="dk1"/>
                </a:solidFill>
                <a:latin typeface="Calibri"/>
                <a:ea typeface="Calibri"/>
                <a:cs typeface="Calibri"/>
                <a:sym typeface="Calibri"/>
              </a:rPr>
              <a:t>Apa yang dialami oleh mahasiswa tuli? Wajarkah bila ia sedih?</a:t>
            </a:r>
            <a:endParaRPr b="0" i="0" sz="1800" u="none" cap="none" strike="noStrike">
              <a:solidFill>
                <a:schemeClr val="dk1"/>
              </a:solidFill>
              <a:latin typeface="Calibri"/>
              <a:ea typeface="Calibri"/>
              <a:cs typeface="Calibri"/>
              <a:sym typeface="Calibri"/>
            </a:endParaRPr>
          </a:p>
          <a:p>
            <a:pPr indent="0" lvl="0" marL="457200" marR="0" rtl="0" algn="l">
              <a:lnSpc>
                <a:spcPct val="115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b.</a:t>
            </a:r>
            <a:r>
              <a:rPr b="0" i="0" lang="en-US" sz="1300" u="none" cap="none" strike="noStrike">
                <a:solidFill>
                  <a:schemeClr val="dk1"/>
                </a:solidFill>
                <a:latin typeface="Times New Roman"/>
                <a:ea typeface="Times New Roman"/>
                <a:cs typeface="Times New Roman"/>
                <a:sym typeface="Times New Roman"/>
              </a:rPr>
              <a:t> 	</a:t>
            </a:r>
            <a:r>
              <a:rPr b="0" i="0" lang="en-US" sz="1800" u="none" cap="none" strike="noStrike">
                <a:solidFill>
                  <a:schemeClr val="dk1"/>
                </a:solidFill>
                <a:latin typeface="Calibri"/>
                <a:ea typeface="Calibri"/>
                <a:cs typeface="Calibri"/>
                <a:sym typeface="Calibri"/>
              </a:rPr>
              <a:t>Apakah ada yang pernah mengalami?</a:t>
            </a:r>
            <a:endParaRPr b="0" i="0" sz="1800" u="none" cap="none" strike="noStrike">
              <a:solidFill>
                <a:schemeClr val="dk1"/>
              </a:solidFill>
              <a:latin typeface="Calibri"/>
              <a:ea typeface="Calibri"/>
              <a:cs typeface="Calibri"/>
              <a:sym typeface="Calibri"/>
            </a:endParaRPr>
          </a:p>
          <a:p>
            <a:pPr indent="0" lvl="0" marL="457200" marR="0" rtl="0" algn="l">
              <a:lnSpc>
                <a:spcPct val="115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c.</a:t>
            </a:r>
            <a:r>
              <a:rPr b="0" i="0" lang="en-US" sz="1300" u="none" cap="none" strike="noStrike">
                <a:solidFill>
                  <a:schemeClr val="dk1"/>
                </a:solidFill>
                <a:latin typeface="Times New Roman"/>
                <a:ea typeface="Times New Roman"/>
                <a:cs typeface="Times New Roman"/>
                <a:sym typeface="Times New Roman"/>
              </a:rPr>
              <a:t> 	</a:t>
            </a:r>
            <a:r>
              <a:rPr b="0" i="0" lang="en-US" sz="1800" u="none" cap="none" strike="noStrike">
                <a:solidFill>
                  <a:schemeClr val="dk1"/>
                </a:solidFill>
                <a:latin typeface="Calibri"/>
                <a:ea typeface="Calibri"/>
                <a:cs typeface="Calibri"/>
                <a:sym typeface="Calibri"/>
              </a:rPr>
              <a:t>Apa yang sebaiknya dilakukan dosen menurut Bapak/Ibu?</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3"/>
          <p:cNvSpPr txBox="1"/>
          <p:nvPr/>
        </p:nvSpPr>
        <p:spPr>
          <a:xfrm>
            <a:off x="392240" y="737085"/>
            <a:ext cx="105156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Lingkungan ini inklusif atau tidak? </a:t>
            </a:r>
            <a:endParaRPr b="0" i="0" sz="4400" u="none" cap="none" strike="noStrike">
              <a:solidFill>
                <a:schemeClr val="dk1"/>
              </a:solidFill>
              <a:latin typeface="Calibri"/>
              <a:ea typeface="Calibri"/>
              <a:cs typeface="Calibri"/>
              <a:sym typeface="Calibri"/>
            </a:endParaRPr>
          </a:p>
        </p:txBody>
      </p:sp>
      <p:sp>
        <p:nvSpPr>
          <p:cNvPr id="165" name="Google Shape;165;p3"/>
          <p:cNvSpPr txBox="1"/>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A. </a:t>
            </a:r>
            <a:r>
              <a:rPr lang="en-US" sz="2800">
                <a:solidFill>
                  <a:schemeClr val="dk1"/>
                </a:solidFill>
                <a:latin typeface="Calibri"/>
                <a:ea typeface="Calibri"/>
                <a:cs typeface="Calibri"/>
                <a:sym typeface="Calibri"/>
              </a:rPr>
              <a:t>Abra</a:t>
            </a:r>
            <a:r>
              <a:rPr b="0" i="0" lang="en-US" sz="2800" u="none" cap="none" strike="noStrike">
                <a:solidFill>
                  <a:schemeClr val="dk1"/>
                </a:solidFill>
                <a:latin typeface="Calibri"/>
                <a:ea typeface="Calibri"/>
                <a:cs typeface="Calibri"/>
                <a:sym typeface="Calibri"/>
              </a:rPr>
              <a:t> merupakan staf kemahasiswaan yang dalam 1 bulan terakhir harus menggunakan kursi roda karena sakit. Setiap harinya, ia harus pulang ke rumah untuk dapat pergi ke toilet karena toilet di kampus belum aksesibel. </a:t>
            </a:r>
            <a:endParaRPr b="0" i="0" sz="1400" u="none" cap="none" strike="noStrike">
              <a:solidFill>
                <a:srgbClr val="000000"/>
              </a:solidFill>
              <a:latin typeface="Arial"/>
              <a:ea typeface="Arial"/>
              <a:cs typeface="Arial"/>
              <a:sym typeface="Arial"/>
            </a:endParaRPr>
          </a:p>
          <a:p>
            <a:pPr indent="-50800" lvl="0" marL="228600" marR="0" rtl="0" algn="l">
              <a:lnSpc>
                <a:spcPct val="90000"/>
              </a:lnSpc>
              <a:spcBef>
                <a:spcPts val="100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B. </a:t>
            </a:r>
            <a:r>
              <a:rPr lang="en-US" sz="2800">
                <a:solidFill>
                  <a:schemeClr val="dk1"/>
                </a:solidFill>
                <a:latin typeface="Calibri"/>
                <a:ea typeface="Calibri"/>
                <a:cs typeface="Calibri"/>
                <a:sym typeface="Calibri"/>
              </a:rPr>
              <a:t>Kimora</a:t>
            </a:r>
            <a:r>
              <a:rPr b="0" i="0" lang="en-US" sz="2800" u="none" cap="none" strike="noStrike">
                <a:solidFill>
                  <a:schemeClr val="dk1"/>
                </a:solidFill>
                <a:latin typeface="Calibri"/>
                <a:ea typeface="Calibri"/>
                <a:cs typeface="Calibri"/>
                <a:sym typeface="Calibri"/>
              </a:rPr>
              <a:t> menggunakan tongkat penyangga untuk berjalan. Ketika ia sedang duduk di selasar, ada seseorang duduk di sebelahnya dan bertanya “Kamu sakit apa?”, “Aku turut prihatin, yang sabar ya”</a:t>
            </a:r>
            <a:endParaRPr b="0" i="0" sz="28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4"/>
          <p:cNvSpPr txBox="1"/>
          <p:nvPr/>
        </p:nvSpPr>
        <p:spPr>
          <a:xfrm>
            <a:off x="392240" y="737085"/>
            <a:ext cx="105156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Lingkungan ini inklusif atau tidak? </a:t>
            </a:r>
            <a:endParaRPr b="0" i="0" sz="4400" u="none" cap="none" strike="noStrike">
              <a:solidFill>
                <a:schemeClr val="dk1"/>
              </a:solidFill>
              <a:latin typeface="Calibri"/>
              <a:ea typeface="Calibri"/>
              <a:cs typeface="Calibri"/>
              <a:sym typeface="Calibri"/>
            </a:endParaRPr>
          </a:p>
        </p:txBody>
      </p:sp>
      <p:sp>
        <p:nvSpPr>
          <p:cNvPr id="171" name="Google Shape;171;p4"/>
          <p:cNvSpPr txBox="1"/>
          <p:nvPr/>
        </p:nvSpPr>
        <p:spPr>
          <a:xfrm>
            <a:off x="838200" y="1825625"/>
            <a:ext cx="10515600" cy="4351338"/>
          </a:xfrm>
          <a:prstGeom prst="rect">
            <a:avLst/>
          </a:prstGeom>
          <a:noFill/>
          <a:ln>
            <a:noFill/>
          </a:ln>
        </p:spPr>
        <p:txBody>
          <a:bodyPr anchorCtr="0" anchor="t" bIns="45700" lIns="91425" spcFirstLastPara="1" rIns="91425" wrap="square" tIns="45700">
            <a:normAutofit lnSpcReduction="20000"/>
          </a:bodyPr>
          <a:lstStyle/>
          <a:p>
            <a:pPr indent="-514350" lvl="0" marL="514350" marR="0" rtl="0" algn="l">
              <a:lnSpc>
                <a:spcPct val="90000"/>
              </a:lnSpc>
              <a:spcBef>
                <a:spcPts val="0"/>
              </a:spcBef>
              <a:spcAft>
                <a:spcPts val="0"/>
              </a:spcAft>
              <a:buClr>
                <a:schemeClr val="dk1"/>
              </a:buClr>
              <a:buSzPts val="2800"/>
              <a:buFont typeface="Arial"/>
              <a:buAutoNum type="alphaUcPeriod"/>
            </a:pPr>
            <a:r>
              <a:rPr b="0" i="0" lang="en-US" sz="2800" u="none" cap="none" strike="noStrike">
                <a:solidFill>
                  <a:schemeClr val="dk1"/>
                </a:solidFill>
                <a:latin typeface="Calibri"/>
                <a:ea typeface="Calibri"/>
                <a:cs typeface="Calibri"/>
                <a:sym typeface="Calibri"/>
              </a:rPr>
              <a:t>Pemberian tugas praktikum untuk asesmen pembelajaran mahasiswa bagi S</a:t>
            </a:r>
            <a:r>
              <a:rPr lang="en-US" sz="2800">
                <a:solidFill>
                  <a:schemeClr val="dk1"/>
                </a:solidFill>
                <a:latin typeface="Calibri"/>
                <a:ea typeface="Calibri"/>
                <a:cs typeface="Calibri"/>
                <a:sym typeface="Calibri"/>
              </a:rPr>
              <a:t>upri</a:t>
            </a:r>
            <a:r>
              <a:rPr b="0" i="0" lang="en-US" sz="2800" u="none" cap="none" strike="noStrike">
                <a:solidFill>
                  <a:schemeClr val="dk1"/>
                </a:solidFill>
                <a:latin typeface="Calibri"/>
                <a:ea typeface="Calibri"/>
                <a:cs typeface="Calibri"/>
                <a:sym typeface="Calibri"/>
              </a:rPr>
              <a:t> yang mengalami disabilitas netra tidak diberikan karena tidak mampu melakukan observasi kelas.  S</a:t>
            </a:r>
            <a:r>
              <a:rPr lang="en-US" sz="2800">
                <a:solidFill>
                  <a:schemeClr val="dk1"/>
                </a:solidFill>
                <a:latin typeface="Calibri"/>
                <a:ea typeface="Calibri"/>
                <a:cs typeface="Calibri"/>
                <a:sym typeface="Calibri"/>
              </a:rPr>
              <a:t>upri</a:t>
            </a:r>
            <a:r>
              <a:rPr b="0" i="0" lang="en-US" sz="2800" u="none" cap="none" strike="noStrike">
                <a:solidFill>
                  <a:schemeClr val="dk1"/>
                </a:solidFill>
                <a:latin typeface="Calibri"/>
                <a:ea typeface="Calibri"/>
                <a:cs typeface="Calibri"/>
                <a:sym typeface="Calibri"/>
              </a:rPr>
              <a:t> turut ke sekolah namun hanya duduk saja. </a:t>
            </a:r>
            <a:endParaRPr b="0" i="0" sz="1400" u="none" cap="none" strike="noStrike">
              <a:solidFill>
                <a:srgbClr val="000000"/>
              </a:solidFill>
              <a:latin typeface="Arial"/>
              <a:ea typeface="Arial"/>
              <a:cs typeface="Arial"/>
              <a:sym typeface="Arial"/>
            </a:endParaRPr>
          </a:p>
          <a:p>
            <a:pPr indent="-336550" lvl="0" marL="514350" marR="0" rtl="0" algn="l">
              <a:lnSpc>
                <a:spcPct val="90000"/>
              </a:lnSpc>
              <a:spcBef>
                <a:spcPts val="100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B. Dalam matakuliah </a:t>
            </a:r>
            <a:r>
              <a:rPr b="0" i="1" lang="en-US" sz="2800" u="none" cap="none" strike="noStrike">
                <a:solidFill>
                  <a:schemeClr val="dk1"/>
                </a:solidFill>
                <a:latin typeface="Calibri"/>
                <a:ea typeface="Calibri"/>
                <a:cs typeface="Calibri"/>
                <a:sym typeface="Calibri"/>
              </a:rPr>
              <a:t>public speaking</a:t>
            </a:r>
            <a:r>
              <a:rPr b="0" i="0" lang="en-US" sz="2800" u="none" cap="none" strike="noStrike">
                <a:solidFill>
                  <a:schemeClr val="dk1"/>
                </a:solidFill>
                <a:latin typeface="Calibri"/>
                <a:ea typeface="Calibri"/>
                <a:cs typeface="Calibri"/>
                <a:sym typeface="Calibri"/>
              </a:rPr>
              <a:t>, di jurusan komunikasi, ada mahasiswa dengan disabilitas tuli bernama D</a:t>
            </a:r>
            <a:r>
              <a:rPr lang="en-US" sz="2800">
                <a:solidFill>
                  <a:schemeClr val="dk1"/>
                </a:solidFill>
                <a:latin typeface="Calibri"/>
                <a:ea typeface="Calibri"/>
                <a:cs typeface="Calibri"/>
                <a:sym typeface="Calibri"/>
              </a:rPr>
              <a:t>eksa</a:t>
            </a:r>
            <a:r>
              <a:rPr b="0" i="0" lang="en-US" sz="2800" u="none" cap="none" strike="noStrike">
                <a:solidFill>
                  <a:schemeClr val="dk1"/>
                </a:solidFill>
                <a:latin typeface="Calibri"/>
                <a:ea typeface="Calibri"/>
                <a:cs typeface="Calibri"/>
                <a:sym typeface="Calibri"/>
              </a:rPr>
              <a:t> dan tidak dapat melakukan presentasi secara verbal karena ia menggunakan bahasa isyarat. D</a:t>
            </a:r>
            <a:r>
              <a:rPr lang="en-US" sz="2800">
                <a:solidFill>
                  <a:schemeClr val="dk1"/>
                </a:solidFill>
                <a:latin typeface="Calibri"/>
                <a:ea typeface="Calibri"/>
                <a:cs typeface="Calibri"/>
                <a:sym typeface="Calibri"/>
              </a:rPr>
              <a:t>eksa</a:t>
            </a:r>
            <a:r>
              <a:rPr b="0" i="0" lang="en-US" sz="2800" u="none" cap="none" strike="noStrike">
                <a:solidFill>
                  <a:schemeClr val="dk1"/>
                </a:solidFill>
                <a:latin typeface="Calibri"/>
                <a:ea typeface="Calibri"/>
                <a:cs typeface="Calibri"/>
                <a:sym typeface="Calibri"/>
              </a:rPr>
              <a:t> memperoleh nilai D karena ia tidak mengerjakan penugasan tersebut. </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6"/>
          <p:cNvSpPr txBox="1"/>
          <p:nvPr/>
        </p:nvSpPr>
        <p:spPr>
          <a:xfrm>
            <a:off x="683217" y="752582"/>
            <a:ext cx="105156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NOTED: </a:t>
            </a:r>
            <a:endParaRPr b="0" i="0" sz="4400" u="none" cap="none" strike="noStrike">
              <a:solidFill>
                <a:schemeClr val="dk1"/>
              </a:solidFill>
              <a:latin typeface="Calibri"/>
              <a:ea typeface="Calibri"/>
              <a:cs typeface="Calibri"/>
              <a:sym typeface="Calibri"/>
            </a:endParaRPr>
          </a:p>
        </p:txBody>
      </p:sp>
      <p:sp>
        <p:nvSpPr>
          <p:cNvPr id="177" name="Google Shape;177;p6"/>
          <p:cNvSpPr txBox="1"/>
          <p:nvPr/>
        </p:nvSpPr>
        <p:spPr>
          <a:xfrm>
            <a:off x="838200" y="1825625"/>
            <a:ext cx="10515600" cy="4351338"/>
          </a:xfrm>
          <a:prstGeom prst="rect">
            <a:avLst/>
          </a:prstGeom>
          <a:noFill/>
          <a:ln>
            <a:noFill/>
          </a:ln>
        </p:spPr>
        <p:txBody>
          <a:bodyPr anchorCtr="0" anchor="t" bIns="45700" lIns="91425" spcFirstLastPara="1" rIns="91425" wrap="square" tIns="45700">
            <a:normAutofit lnSpcReduction="10000"/>
          </a:bodyPr>
          <a:lstStyle/>
          <a:p>
            <a:pPr indent="0" lvl="0" marL="0" marR="0" rtl="0" algn="l">
              <a:lnSpc>
                <a:spcPct val="90000"/>
              </a:lnSpc>
              <a:spcBef>
                <a:spcPts val="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Anda bisa pergi ke pelatihan, workshop dan membaca buku tentang mikroagresi. Tapi belajar tentang mikroagresi lebih dari sekedar ‘tau’, karena ini adalah pengalaman .</a:t>
            </a:r>
            <a:endParaRPr b="0" i="0" sz="2800" u="none" cap="none" strike="noStrike">
              <a:solidFill>
                <a:schemeClr val="dk1"/>
              </a:solidFill>
              <a:latin typeface="Calibri"/>
              <a:ea typeface="Calibri"/>
              <a:cs typeface="Calibri"/>
              <a:sym typeface="Calibri"/>
            </a:endParaRPr>
          </a:p>
          <a:p>
            <a:pPr indent="0" lvl="0" marL="0" marR="0" rtl="0" algn="l">
              <a:lnSpc>
                <a:spcPct val="9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90000"/>
              </a:lnSpc>
              <a:spcBef>
                <a:spcPts val="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Bila kita tidak berinteraksi dengan orang yang berbeda (ras, budaya, etnis, agama), kita akan sulit mengerti pandangan yang berbeda. </a:t>
            </a:r>
            <a:endParaRPr b="0" i="0" sz="2800" u="none" cap="none" strike="noStrike">
              <a:solidFill>
                <a:schemeClr val="dk1"/>
              </a:solidFill>
              <a:latin typeface="Calibri"/>
              <a:ea typeface="Calibri"/>
              <a:cs typeface="Calibri"/>
              <a:sym typeface="Calibri"/>
            </a:endParaRPr>
          </a:p>
          <a:p>
            <a:pPr indent="0" lvl="0" marL="0" marR="0" rtl="0" algn="l">
              <a:lnSpc>
                <a:spcPct val="9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90000"/>
              </a:lnSpc>
              <a:spcBef>
                <a:spcPts val="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Mulailah melihat sekeliling kita, apa yang berbeda dari teman satu meja?</a:t>
            </a:r>
            <a:endParaRPr b="0" i="0" sz="2800" u="none" cap="none" strike="noStrike">
              <a:solidFill>
                <a:schemeClr val="dk1"/>
              </a:solidFill>
              <a:latin typeface="Calibri"/>
              <a:ea typeface="Calibri"/>
              <a:cs typeface="Calibri"/>
              <a:sym typeface="Calibri"/>
            </a:endParaRPr>
          </a:p>
          <a:p>
            <a:pPr indent="0" lvl="0" marL="0" marR="0" rtl="0" algn="l">
              <a:lnSpc>
                <a:spcPct val="90000"/>
              </a:lnSpc>
              <a:spcBef>
                <a:spcPts val="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Microaggression = bias terhadap perilaku manusia (grup marjinal)</a:t>
            </a:r>
            <a:endParaRPr b="0" i="0" sz="28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7"/>
          <p:cNvSpPr txBox="1"/>
          <p:nvPr/>
        </p:nvSpPr>
        <p:spPr>
          <a:xfrm>
            <a:off x="526942" y="845573"/>
            <a:ext cx="11375756" cy="1325563"/>
          </a:xfrm>
          <a:prstGeom prst="rect">
            <a:avLst/>
          </a:prstGeom>
          <a:noFill/>
          <a:ln>
            <a:noFill/>
          </a:ln>
        </p:spPr>
        <p:txBody>
          <a:bodyPr anchorCtr="0" anchor="ctr" bIns="45700" lIns="91425" spcFirstLastPara="1" rIns="91425" wrap="square" tIns="45700">
            <a:normAutofit fontScale="82500" lnSpcReduction="10000"/>
          </a:bodyPr>
          <a:lstStyle/>
          <a:p>
            <a:pPr indent="0" lvl="0" marL="0" marR="0" rtl="0" algn="l">
              <a:lnSpc>
                <a:spcPct val="90000"/>
              </a:lnSpc>
              <a:spcBef>
                <a:spcPts val="0"/>
              </a:spcBef>
              <a:spcAft>
                <a:spcPts val="0"/>
              </a:spcAft>
              <a:buClr>
                <a:schemeClr val="dk1"/>
              </a:buClr>
              <a:buSzPct val="100000"/>
              <a:buFont typeface="Calibri"/>
              <a:buNone/>
            </a:pPr>
            <a:r>
              <a:rPr b="0" i="0" lang="en-US" sz="4400" u="none" cap="none" strike="noStrike">
                <a:solidFill>
                  <a:schemeClr val="dk1"/>
                </a:solidFill>
                <a:latin typeface="Calibri"/>
                <a:ea typeface="Calibri"/>
                <a:cs typeface="Calibri"/>
                <a:sym typeface="Calibri"/>
              </a:rPr>
              <a:t>Membangun iklim kelas/lingkungan belajar yang menumbuhkan </a:t>
            </a:r>
            <a:r>
              <a:rPr b="0" i="0" lang="en-US" sz="4400" u="none" cap="none" strike="noStrike">
                <a:solidFill>
                  <a:schemeClr val="dk1"/>
                </a:solidFill>
                <a:highlight>
                  <a:srgbClr val="FFFF00"/>
                </a:highlight>
                <a:latin typeface="Calibri"/>
                <a:ea typeface="Calibri"/>
                <a:cs typeface="Calibri"/>
                <a:sym typeface="Calibri"/>
              </a:rPr>
              <a:t>rasa memiliki </a:t>
            </a:r>
            <a:r>
              <a:rPr b="0" i="0" lang="en-US" sz="4400" u="none" cap="none" strike="noStrike">
                <a:solidFill>
                  <a:schemeClr val="dk1"/>
                </a:solidFill>
                <a:latin typeface="Calibri"/>
                <a:ea typeface="Calibri"/>
                <a:cs typeface="Calibri"/>
                <a:sym typeface="Calibri"/>
              </a:rPr>
              <a:t>bagi semua civitas akademika.</a:t>
            </a:r>
            <a:endParaRPr b="0" i="0" sz="1400" u="none" cap="none" strike="noStrike">
              <a:solidFill>
                <a:srgbClr val="000000"/>
              </a:solidFill>
              <a:latin typeface="Arial"/>
              <a:ea typeface="Arial"/>
              <a:cs typeface="Arial"/>
              <a:sym typeface="Arial"/>
            </a:endParaRPr>
          </a:p>
        </p:txBody>
      </p:sp>
      <p:sp>
        <p:nvSpPr>
          <p:cNvPr id="183" name="Google Shape;183;p7"/>
          <p:cNvSpPr txBox="1"/>
          <p:nvPr/>
        </p:nvSpPr>
        <p:spPr>
          <a:xfrm>
            <a:off x="838200" y="2261937"/>
            <a:ext cx="10515600" cy="3915026"/>
          </a:xfrm>
          <a:prstGeom prst="rect">
            <a:avLst/>
          </a:prstGeom>
          <a:noFill/>
          <a:ln>
            <a:noFill/>
          </a:ln>
        </p:spPr>
        <p:txBody>
          <a:bodyPr anchorCtr="0" anchor="t" bIns="45700" lIns="91425" spcFirstLastPara="1" rIns="91425" wrap="square" tIns="45700">
            <a:normAutofit/>
          </a:bodyPr>
          <a:lstStyle/>
          <a:p>
            <a:pPr indent="-228600" lvl="0" marL="228600" marR="0" rtl="0" algn="l">
              <a:lnSpc>
                <a:spcPct val="90000"/>
              </a:lnSpc>
              <a:spcBef>
                <a:spcPts val="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Lingkungan belajar : lingkungan intelektual, sosial, emosional, dan fisik tempat belajar." </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Ketika mahasiswa merasa perspektif mereka dihargai, mereka lebih cenderung untuk terlibat dalam diskusi dengan teman tentang materi</a:t>
            </a:r>
            <a:endParaRPr b="0" i="0" sz="2800" u="none" cap="none" strike="noStrike">
              <a:solidFill>
                <a:schemeClr val="dk1"/>
              </a:solidFill>
              <a:latin typeface="Calibri"/>
              <a:ea typeface="Calibri"/>
              <a:cs typeface="Calibri"/>
              <a:sym typeface="Calibri"/>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Meskipun mudah untuk menganggap iklim belajar baik (yaitu, ramah dan inklusif untuk semua mahasiswa) atau buruk (yaitu, tidak ramah atau terlalu diskriminatif), pada kenyataannya, ada sejumlah aspek berbeda dari iklim belajar yang membuat konsep lebih kompleks.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8"/>
          <p:cNvSpPr txBox="1"/>
          <p:nvPr/>
        </p:nvSpPr>
        <p:spPr>
          <a:xfrm>
            <a:off x="838200" y="876569"/>
            <a:ext cx="105156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Apa yang menyebabkan lingkungan kelas inklusif?</a:t>
            </a:r>
            <a:endParaRPr b="0" i="0" sz="4400" u="none" cap="none" strike="noStrike">
              <a:solidFill>
                <a:schemeClr val="dk1"/>
              </a:solidFill>
              <a:latin typeface="Calibri"/>
              <a:ea typeface="Calibri"/>
              <a:cs typeface="Calibri"/>
              <a:sym typeface="Calibri"/>
            </a:endParaRPr>
          </a:p>
        </p:txBody>
      </p:sp>
      <p:grpSp>
        <p:nvGrpSpPr>
          <p:cNvPr id="189" name="Google Shape;189;p8"/>
          <p:cNvGrpSpPr/>
          <p:nvPr/>
        </p:nvGrpSpPr>
        <p:grpSpPr>
          <a:xfrm>
            <a:off x="838200" y="2340243"/>
            <a:ext cx="10325601" cy="1538208"/>
            <a:chOff x="5238" y="0"/>
            <a:chExt cx="10325601" cy="1538208"/>
          </a:xfrm>
        </p:grpSpPr>
        <p:sp>
          <p:nvSpPr>
            <p:cNvPr id="190" name="Google Shape;190;p8"/>
            <p:cNvSpPr/>
            <p:nvPr/>
          </p:nvSpPr>
          <p:spPr>
            <a:xfrm>
              <a:off x="5238" y="0"/>
              <a:ext cx="3640312" cy="1538208"/>
            </a:xfrm>
            <a:prstGeom prst="roundRect">
              <a:avLst>
                <a:gd fmla="val 10000" name="adj"/>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191" name="Google Shape;191;p8"/>
            <p:cNvSpPr txBox="1"/>
            <p:nvPr/>
          </p:nvSpPr>
          <p:spPr>
            <a:xfrm>
              <a:off x="50291" y="45053"/>
              <a:ext cx="3550206" cy="1448102"/>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chemeClr val="lt1"/>
                </a:buClr>
                <a:buSzPts val="2400"/>
                <a:buFont typeface="Calibri"/>
                <a:buNone/>
              </a:pPr>
              <a:r>
                <a:rPr b="0" i="0" lang="en-US" sz="2400" u="none" cap="none" strike="noStrike">
                  <a:solidFill>
                    <a:schemeClr val="lt1"/>
                  </a:solidFill>
                  <a:latin typeface="Calibri"/>
                  <a:ea typeface="Calibri"/>
                  <a:cs typeface="Calibri"/>
                  <a:sym typeface="Calibri"/>
                </a:rPr>
                <a:t>Keragaman tingkat intelektual dan sosial mahasiswa yang tidak terakomodir </a:t>
              </a:r>
              <a:endParaRPr b="0" i="0" sz="1800" u="none" cap="none" strike="noStrike">
                <a:solidFill>
                  <a:schemeClr val="dk1"/>
                </a:solidFill>
                <a:latin typeface="Calibri"/>
                <a:ea typeface="Calibri"/>
                <a:cs typeface="Calibri"/>
                <a:sym typeface="Calibri"/>
              </a:endParaRPr>
            </a:p>
          </p:txBody>
        </p:sp>
        <p:sp>
          <p:nvSpPr>
            <p:cNvPr id="192" name="Google Shape;192;p8"/>
            <p:cNvSpPr/>
            <p:nvPr/>
          </p:nvSpPr>
          <p:spPr>
            <a:xfrm>
              <a:off x="4009582" y="317705"/>
              <a:ext cx="771746" cy="902797"/>
            </a:xfrm>
            <a:prstGeom prst="rightArrow">
              <a:avLst>
                <a:gd fmla="val 60000" name="adj1"/>
                <a:gd fmla="val 50000" name="adj2"/>
              </a:avLst>
            </a:prstGeom>
            <a:solidFill>
              <a:srgbClr val="ABBAD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193" name="Google Shape;193;p8"/>
            <p:cNvSpPr txBox="1"/>
            <p:nvPr/>
          </p:nvSpPr>
          <p:spPr>
            <a:xfrm>
              <a:off x="4009582" y="498264"/>
              <a:ext cx="540222" cy="541679"/>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900"/>
                <a:buFont typeface="Calibri"/>
                <a:buNone/>
              </a:pPr>
              <a:r>
                <a:t/>
              </a:r>
              <a:endParaRPr b="0" i="0" sz="1900" u="none" cap="none" strike="noStrike">
                <a:solidFill>
                  <a:schemeClr val="lt1"/>
                </a:solidFill>
                <a:latin typeface="Calibri"/>
                <a:ea typeface="Calibri"/>
                <a:cs typeface="Calibri"/>
                <a:sym typeface="Calibri"/>
              </a:endParaRPr>
            </a:p>
          </p:txBody>
        </p:sp>
        <p:sp>
          <p:nvSpPr>
            <p:cNvPr id="194" name="Google Shape;194;p8"/>
            <p:cNvSpPr/>
            <p:nvPr/>
          </p:nvSpPr>
          <p:spPr>
            <a:xfrm>
              <a:off x="5101676" y="0"/>
              <a:ext cx="5229163" cy="1538208"/>
            </a:xfrm>
            <a:prstGeom prst="roundRect">
              <a:avLst>
                <a:gd fmla="val 10000" name="adj"/>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195" name="Google Shape;195;p8"/>
            <p:cNvSpPr txBox="1"/>
            <p:nvPr/>
          </p:nvSpPr>
          <p:spPr>
            <a:xfrm>
              <a:off x="5146729" y="45053"/>
              <a:ext cx="5139057" cy="1448102"/>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chemeClr val="lt1"/>
                </a:buClr>
                <a:buSzPts val="2400"/>
                <a:buFont typeface="Calibri"/>
                <a:buNone/>
              </a:pPr>
              <a:r>
                <a:rPr b="0" i="0" lang="en-US" sz="2400" u="none" cap="none" strike="noStrike">
                  <a:solidFill>
                    <a:schemeClr val="lt1"/>
                  </a:solidFill>
                  <a:latin typeface="Calibri"/>
                  <a:ea typeface="Calibri"/>
                  <a:cs typeface="Calibri"/>
                  <a:sym typeface="Calibri"/>
                </a:rPr>
                <a:t>Perkuliahan dosen memberikan ruang untuk berbagai ragam kemampuan, latar belakang mahamahasiswa</a:t>
              </a:r>
              <a:endParaRPr b="0" i="0" sz="2400" u="none" cap="none" strike="noStrike">
                <a:solidFill>
                  <a:schemeClr val="lt1"/>
                </a:solidFill>
                <a:latin typeface="Calibri"/>
                <a:ea typeface="Calibri"/>
                <a:cs typeface="Calibri"/>
                <a:sym typeface="Calibri"/>
              </a:endParaRPr>
            </a:p>
          </p:txBody>
        </p:sp>
      </p:grpSp>
      <p:grpSp>
        <p:nvGrpSpPr>
          <p:cNvPr id="196" name="Google Shape;196;p8"/>
          <p:cNvGrpSpPr/>
          <p:nvPr/>
        </p:nvGrpSpPr>
        <p:grpSpPr>
          <a:xfrm>
            <a:off x="772077" y="4304427"/>
            <a:ext cx="3746248" cy="1325563"/>
            <a:chOff x="5101611" y="0"/>
            <a:chExt cx="5234275" cy="1325563"/>
          </a:xfrm>
        </p:grpSpPr>
        <p:sp>
          <p:nvSpPr>
            <p:cNvPr id="197" name="Google Shape;197;p8"/>
            <p:cNvSpPr/>
            <p:nvPr/>
          </p:nvSpPr>
          <p:spPr>
            <a:xfrm>
              <a:off x="5101611" y="0"/>
              <a:ext cx="5234275" cy="1325563"/>
            </a:xfrm>
            <a:prstGeom prst="roundRect">
              <a:avLst>
                <a:gd fmla="val 10000" name="adj"/>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198" name="Google Shape;198;p8"/>
            <p:cNvSpPr txBox="1"/>
            <p:nvPr/>
          </p:nvSpPr>
          <p:spPr>
            <a:xfrm>
              <a:off x="5140435" y="38824"/>
              <a:ext cx="5156627" cy="1247915"/>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chemeClr val="lt1"/>
                </a:buClr>
                <a:buSzPts val="2800"/>
                <a:buFont typeface="Calibri"/>
                <a:buNone/>
              </a:pPr>
              <a:r>
                <a:rPr b="0" i="0" lang="en-US" sz="2800" u="none" cap="none" strike="noStrike">
                  <a:solidFill>
                    <a:schemeClr val="lt1"/>
                  </a:solidFill>
                  <a:latin typeface="Calibri"/>
                  <a:ea typeface="Calibri"/>
                  <a:cs typeface="Calibri"/>
                  <a:sym typeface="Calibri"/>
                </a:rPr>
                <a:t>Pengalaman mahasiswa sebelumnya </a:t>
              </a:r>
              <a:endParaRPr b="0" i="0" sz="1800" u="none" cap="none" strike="noStrike">
                <a:solidFill>
                  <a:schemeClr val="dk1"/>
                </a:solidFill>
                <a:latin typeface="Calibri"/>
                <a:ea typeface="Calibri"/>
                <a:cs typeface="Calibri"/>
                <a:sym typeface="Calibri"/>
              </a:endParaRPr>
            </a:p>
          </p:txBody>
        </p:sp>
      </p:grpSp>
      <p:grpSp>
        <p:nvGrpSpPr>
          <p:cNvPr id="199" name="Google Shape;199;p8"/>
          <p:cNvGrpSpPr/>
          <p:nvPr/>
        </p:nvGrpSpPr>
        <p:grpSpPr>
          <a:xfrm>
            <a:off x="4876032" y="4515368"/>
            <a:ext cx="772500" cy="903680"/>
            <a:chOff x="4008449" y="210941"/>
            <a:chExt cx="772500" cy="903680"/>
          </a:xfrm>
        </p:grpSpPr>
        <p:sp>
          <p:nvSpPr>
            <p:cNvPr id="200" name="Google Shape;200;p8"/>
            <p:cNvSpPr/>
            <p:nvPr/>
          </p:nvSpPr>
          <p:spPr>
            <a:xfrm>
              <a:off x="4008449" y="210941"/>
              <a:ext cx="772500" cy="903680"/>
            </a:xfrm>
            <a:prstGeom prst="rightArrow">
              <a:avLst>
                <a:gd fmla="val 60000" name="adj1"/>
                <a:gd fmla="val 50000" name="adj2"/>
              </a:avLst>
            </a:prstGeom>
            <a:solidFill>
              <a:srgbClr val="ABBAD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01" name="Google Shape;201;p8"/>
            <p:cNvSpPr txBox="1"/>
            <p:nvPr/>
          </p:nvSpPr>
          <p:spPr>
            <a:xfrm>
              <a:off x="4008449" y="391677"/>
              <a:ext cx="540750" cy="542208"/>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500"/>
                <a:buFont typeface="Calibri"/>
                <a:buNone/>
              </a:pPr>
              <a:r>
                <a:t/>
              </a:r>
              <a:endParaRPr b="0" i="0" sz="1500" u="none" cap="none" strike="noStrike">
                <a:solidFill>
                  <a:schemeClr val="lt1"/>
                </a:solidFill>
                <a:latin typeface="Calibri"/>
                <a:ea typeface="Calibri"/>
                <a:cs typeface="Calibri"/>
                <a:sym typeface="Calibri"/>
              </a:endParaRPr>
            </a:p>
          </p:txBody>
        </p:sp>
      </p:grpSp>
      <p:grpSp>
        <p:nvGrpSpPr>
          <p:cNvPr id="202" name="Google Shape;202;p8"/>
          <p:cNvGrpSpPr/>
          <p:nvPr/>
        </p:nvGrpSpPr>
        <p:grpSpPr>
          <a:xfrm>
            <a:off x="6006239" y="3934333"/>
            <a:ext cx="5234275" cy="2065749"/>
            <a:chOff x="5101611" y="0"/>
            <a:chExt cx="5234275" cy="1325563"/>
          </a:xfrm>
        </p:grpSpPr>
        <p:sp>
          <p:nvSpPr>
            <p:cNvPr id="203" name="Google Shape;203;p8"/>
            <p:cNvSpPr/>
            <p:nvPr/>
          </p:nvSpPr>
          <p:spPr>
            <a:xfrm>
              <a:off x="5101611" y="0"/>
              <a:ext cx="5234275" cy="1325563"/>
            </a:xfrm>
            <a:prstGeom prst="roundRect">
              <a:avLst>
                <a:gd fmla="val 10000" name="adj"/>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04" name="Google Shape;204;p8"/>
            <p:cNvSpPr txBox="1"/>
            <p:nvPr/>
          </p:nvSpPr>
          <p:spPr>
            <a:xfrm>
              <a:off x="5140434" y="0"/>
              <a:ext cx="5156627" cy="1247915"/>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chemeClr val="lt1"/>
                </a:buClr>
                <a:buSzPts val="2400"/>
                <a:buFont typeface="Calibri"/>
                <a:buNone/>
              </a:pPr>
              <a:r>
                <a:rPr b="0" i="0" lang="en-US" sz="2400" u="none" cap="none" strike="noStrike">
                  <a:solidFill>
                    <a:schemeClr val="lt1"/>
                  </a:solidFill>
                  <a:latin typeface="Calibri"/>
                  <a:ea typeface="Calibri"/>
                  <a:cs typeface="Calibri"/>
                  <a:sym typeface="Calibri"/>
                </a:rPr>
                <a:t>Dosen perlu mengintegrasikan pengalaman mahasiswa sebelumnya dalam pembelajaran</a:t>
              </a:r>
              <a:endParaRPr b="0" i="0" sz="2400" u="none" cap="none" strike="noStrike">
                <a:solidFill>
                  <a:schemeClr val="lt1"/>
                </a:solidFill>
                <a:latin typeface="Calibri"/>
                <a:ea typeface="Calibri"/>
                <a:cs typeface="Calibri"/>
                <a:sym typeface="Calibri"/>
              </a:endParaRPr>
            </a:p>
            <a:p>
              <a:pPr indent="0" lvl="0" marL="0" marR="0" rtl="0" algn="ctr">
                <a:lnSpc>
                  <a:spcPct val="90000"/>
                </a:lnSpc>
                <a:spcBef>
                  <a:spcPts val="840"/>
                </a:spcBef>
                <a:spcAft>
                  <a:spcPts val="0"/>
                </a:spcAft>
                <a:buClr>
                  <a:schemeClr val="lt1"/>
                </a:buClr>
                <a:buSzPts val="2400"/>
                <a:buFont typeface="Calibri"/>
                <a:buNone/>
              </a:pPr>
              <a:r>
                <a:rPr b="0" i="0" lang="en-US" sz="2400" u="none" cap="none" strike="noStrike">
                  <a:solidFill>
                    <a:schemeClr val="lt1"/>
                  </a:solidFill>
                  <a:latin typeface="Calibri"/>
                  <a:ea typeface="Calibri"/>
                  <a:cs typeface="Calibri"/>
                  <a:sym typeface="Calibri"/>
                </a:rPr>
                <a:t>Dan mengakomodir keragaman kemampuan mahamahasiswa</a:t>
              </a:r>
              <a:endParaRPr b="0" i="0" sz="2400" u="none" cap="none" strike="noStrike">
                <a:solidFill>
                  <a:schemeClr val="lt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9"/>
          <p:cNvSpPr txBox="1"/>
          <p:nvPr/>
        </p:nvSpPr>
        <p:spPr>
          <a:xfrm>
            <a:off x="294468" y="799077"/>
            <a:ext cx="11716718"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Faktor apa yang berdampak pada  lingkungan/iklim belajar </a:t>
            </a:r>
            <a:endParaRPr b="0" i="0" sz="1400" u="none" cap="none" strike="noStrike">
              <a:solidFill>
                <a:srgbClr val="000000"/>
              </a:solidFill>
              <a:latin typeface="Arial"/>
              <a:ea typeface="Arial"/>
              <a:cs typeface="Arial"/>
              <a:sym typeface="Arial"/>
            </a:endParaRPr>
          </a:p>
        </p:txBody>
      </p:sp>
      <p:sp>
        <p:nvSpPr>
          <p:cNvPr id="210" name="Google Shape;210;p9"/>
          <p:cNvSpPr txBox="1"/>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50800" lvl="0" marL="228600" marR="0" rtl="0" algn="l">
              <a:lnSpc>
                <a:spcPct val="90000"/>
              </a:lnSpc>
              <a:spcBef>
                <a:spcPts val="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514350" lvl="0" marL="514350" marR="0" rtl="0" algn="l">
              <a:lnSpc>
                <a:spcPct val="90000"/>
              </a:lnSpc>
              <a:spcBef>
                <a:spcPts val="1000"/>
              </a:spcBef>
              <a:spcAft>
                <a:spcPts val="0"/>
              </a:spcAft>
              <a:buClr>
                <a:schemeClr val="dk1"/>
              </a:buClr>
              <a:buSzPts val="2800"/>
              <a:buFont typeface="Calibri"/>
              <a:buAutoNum type="arabicPeriod"/>
            </a:pPr>
            <a:r>
              <a:rPr b="0" i="0" lang="en-US" sz="2800" u="none" cap="none" strike="noStrike">
                <a:solidFill>
                  <a:schemeClr val="dk1"/>
                </a:solidFill>
                <a:latin typeface="Calibri"/>
                <a:ea typeface="Calibri"/>
                <a:cs typeface="Calibri"/>
                <a:sym typeface="Calibri"/>
              </a:rPr>
              <a:t>Kualitas interaksi dosen-mahamahasiswa (Shaffer, E. S, Marx, David; Prislin, Radmila, 2013). </a:t>
            </a:r>
            <a:endParaRPr b="0" i="0" sz="1400" u="none" cap="none" strike="noStrike">
              <a:solidFill>
                <a:srgbClr val="000000"/>
              </a:solidFill>
              <a:latin typeface="Arial"/>
              <a:ea typeface="Arial"/>
              <a:cs typeface="Arial"/>
              <a:sym typeface="Arial"/>
            </a:endParaRPr>
          </a:p>
          <a:p>
            <a:pPr indent="-514350" lvl="0" marL="514350" marR="0" rtl="0" algn="l">
              <a:lnSpc>
                <a:spcPct val="90000"/>
              </a:lnSpc>
              <a:spcBef>
                <a:spcPts val="1000"/>
              </a:spcBef>
              <a:spcAft>
                <a:spcPts val="0"/>
              </a:spcAft>
              <a:buClr>
                <a:schemeClr val="dk1"/>
              </a:buClr>
              <a:buSzPts val="2800"/>
              <a:buFont typeface="Calibri"/>
              <a:buAutoNum type="arabicPeriod"/>
            </a:pPr>
            <a:r>
              <a:rPr b="0" i="0" lang="en-US" sz="2800" u="none" cap="none" strike="noStrike">
                <a:solidFill>
                  <a:schemeClr val="dk1"/>
                </a:solidFill>
                <a:latin typeface="Calibri"/>
                <a:ea typeface="Calibri"/>
                <a:cs typeface="Calibri"/>
                <a:sym typeface="Calibri"/>
              </a:rPr>
              <a:t>Interaksi mahamahasiswa ke mahamahasiswa </a:t>
            </a:r>
            <a:endParaRPr b="0" i="0" sz="1400" u="none" cap="none" strike="noStrike">
              <a:solidFill>
                <a:srgbClr val="000000"/>
              </a:solidFill>
              <a:latin typeface="Arial"/>
              <a:ea typeface="Arial"/>
              <a:cs typeface="Arial"/>
              <a:sym typeface="Arial"/>
            </a:endParaRPr>
          </a:p>
          <a:p>
            <a:pPr indent="-514350" lvl="0" marL="514350" marR="0" rtl="0" algn="l">
              <a:lnSpc>
                <a:spcPct val="90000"/>
              </a:lnSpc>
              <a:spcBef>
                <a:spcPts val="1000"/>
              </a:spcBef>
              <a:spcAft>
                <a:spcPts val="0"/>
              </a:spcAft>
              <a:buClr>
                <a:schemeClr val="dk1"/>
              </a:buClr>
              <a:buSzPts val="2800"/>
              <a:buFont typeface="Calibri"/>
              <a:buAutoNum type="arabicPeriod"/>
            </a:pPr>
            <a:r>
              <a:rPr b="0" i="0" lang="en-US" sz="2800" u="none" cap="none" strike="noStrike">
                <a:solidFill>
                  <a:schemeClr val="dk1"/>
                </a:solidFill>
                <a:latin typeface="Calibri"/>
                <a:ea typeface="Calibri"/>
                <a:cs typeface="Calibri"/>
                <a:sym typeface="Calibri"/>
              </a:rPr>
              <a:t>Cara ekspresi dosen: menyemangati atau menghukum?🡪 kemauan belajar mahamahasiswa, kemauan meminta bantuan (terutama mahamahasiswa baru)</a:t>
            </a:r>
            <a:endParaRPr b="0" i="0" sz="1400" u="none" cap="none" strike="noStrike">
              <a:solidFill>
                <a:srgbClr val="000000"/>
              </a:solidFill>
              <a:latin typeface="Arial"/>
              <a:ea typeface="Arial"/>
              <a:cs typeface="Arial"/>
              <a:sym typeface="Arial"/>
            </a:endParaRPr>
          </a:p>
          <a:p>
            <a:pPr indent="-514350" lvl="0" marL="514350" marR="0" rtl="0" algn="l">
              <a:lnSpc>
                <a:spcPct val="90000"/>
              </a:lnSpc>
              <a:spcBef>
                <a:spcPts val="1000"/>
              </a:spcBef>
              <a:spcAft>
                <a:spcPts val="0"/>
              </a:spcAft>
              <a:buClr>
                <a:schemeClr val="dk1"/>
              </a:buClr>
              <a:buSzPts val="2800"/>
              <a:buFont typeface="Calibri"/>
              <a:buAutoNum type="arabicPeriod"/>
            </a:pPr>
            <a:r>
              <a:rPr b="0" i="0" lang="en-US" sz="2800" u="none" cap="none" strike="noStrike">
                <a:solidFill>
                  <a:schemeClr val="dk1"/>
                </a:solidFill>
                <a:latin typeface="Calibri"/>
                <a:ea typeface="Calibri"/>
                <a:cs typeface="Calibri"/>
                <a:sym typeface="Calibri"/>
              </a:rPr>
              <a:t>Stereotipe (ancaman steretotipe: variasi dalam gender), misal: perempuan dengan rambut diwarnai 🡪 tidak menonjol di akademik</a:t>
            </a:r>
            <a:endParaRPr b="0" i="0" sz="2800" u="none" cap="none" strike="noStrike">
              <a:solidFill>
                <a:schemeClr val="dk1"/>
              </a:solidFill>
              <a:latin typeface="Calibri"/>
              <a:ea typeface="Calibri"/>
              <a:cs typeface="Calibri"/>
              <a:sym typeface="Calibri"/>
            </a:endParaRPr>
          </a:p>
        </p:txBody>
      </p:sp>
      <p:sp>
        <p:nvSpPr>
          <p:cNvPr id="211" name="Google Shape;211;p9"/>
          <p:cNvSpPr txBox="1"/>
          <p:nvPr/>
        </p:nvSpPr>
        <p:spPr>
          <a:xfrm>
            <a:off x="1314737" y="5903893"/>
            <a:ext cx="9144000" cy="954107"/>
          </a:xfrm>
          <a:prstGeom prst="rect">
            <a:avLst/>
          </a:prstGeom>
          <a:solidFill>
            <a:schemeClr val="accent2"/>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2800"/>
              <a:buFont typeface="Calibri"/>
              <a:buNone/>
            </a:pPr>
            <a:r>
              <a:rPr b="1" i="0" lang="en-US" sz="2800" u="none" cap="none" strike="noStrike">
                <a:solidFill>
                  <a:schemeClr val="dk1"/>
                </a:solidFill>
                <a:latin typeface="Calibri"/>
                <a:ea typeface="Calibri"/>
                <a:cs typeface="Calibri"/>
                <a:sym typeface="Calibri"/>
              </a:rPr>
              <a:t>Perlakukan setiap mahasiswa sebagai individu yang unik, bukan bagian dari kelompok tertentu</a:t>
            </a:r>
            <a:endParaRPr b="1" i="0" sz="28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10"/>
          <p:cNvSpPr txBox="1"/>
          <p:nvPr/>
        </p:nvSpPr>
        <p:spPr>
          <a:xfrm>
            <a:off x="729699" y="721575"/>
            <a:ext cx="11102400" cy="1325700"/>
          </a:xfrm>
          <a:prstGeom prst="rect">
            <a:avLst/>
          </a:prstGeom>
          <a:noFill/>
          <a:ln>
            <a:noFill/>
          </a:ln>
        </p:spPr>
        <p:txBody>
          <a:bodyPr anchorCtr="0" anchor="ctr" bIns="45700" lIns="91425" spcFirstLastPara="1" rIns="91425" wrap="square" tIns="45700">
            <a:normAutofit fontScale="85000"/>
          </a:bodyPr>
          <a:lstStyle/>
          <a:p>
            <a:pPr indent="0" lvl="0" marL="0" marR="0" rtl="0" algn="l">
              <a:lnSpc>
                <a:spcPct val="90000"/>
              </a:lnSpc>
              <a:spcBef>
                <a:spcPts val="0"/>
              </a:spcBef>
              <a:spcAft>
                <a:spcPts val="0"/>
              </a:spcAft>
              <a:buClr>
                <a:schemeClr val="dk1"/>
              </a:buClr>
              <a:buSzPct val="100000"/>
              <a:buFont typeface="Calibri"/>
              <a:buNone/>
            </a:pPr>
            <a:r>
              <a:rPr b="0" i="0" lang="en-US" sz="4400" u="none" cap="none" strike="noStrike">
                <a:solidFill>
                  <a:schemeClr val="dk1"/>
                </a:solidFill>
                <a:latin typeface="Calibri"/>
                <a:ea typeface="Calibri"/>
                <a:cs typeface="Calibri"/>
                <a:sym typeface="Calibri"/>
              </a:rPr>
              <a:t>Microagressions-&gt; perlakukan tidak nyaman dari teman maupun dosen pada individu yang marginal di kelas </a:t>
            </a:r>
            <a:endParaRPr b="0" i="0" sz="1400" u="none" cap="none" strike="noStrike">
              <a:solidFill>
                <a:srgbClr val="000000"/>
              </a:solidFill>
              <a:latin typeface="Arial"/>
              <a:ea typeface="Arial"/>
              <a:cs typeface="Arial"/>
              <a:sym typeface="Arial"/>
            </a:endParaRPr>
          </a:p>
        </p:txBody>
      </p:sp>
      <p:pic>
        <p:nvPicPr>
          <p:cNvPr id="217" name="Google Shape;217;p10"/>
          <p:cNvPicPr preferRelativeResize="0"/>
          <p:nvPr/>
        </p:nvPicPr>
        <p:blipFill rotWithShape="1">
          <a:blip r:embed="rId3">
            <a:alphaModFix/>
          </a:blip>
          <a:srcRect b="0" l="0" r="0" t="0"/>
          <a:stretch/>
        </p:blipFill>
        <p:spPr>
          <a:xfrm>
            <a:off x="838201" y="1841500"/>
            <a:ext cx="7762874" cy="4210384"/>
          </a:xfrm>
          <a:prstGeom prst="rect">
            <a:avLst/>
          </a:prstGeom>
          <a:noFill/>
          <a:ln>
            <a:noFill/>
          </a:ln>
        </p:spPr>
      </p:pic>
      <p:sp>
        <p:nvSpPr>
          <p:cNvPr id="218" name="Google Shape;218;p10"/>
          <p:cNvSpPr/>
          <p:nvPr/>
        </p:nvSpPr>
        <p:spPr>
          <a:xfrm>
            <a:off x="8601075" y="1808321"/>
            <a:ext cx="3048000" cy="224672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Microaggressions: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hal yang sehari-hari dianggap remeh, yang kita tidak sadar menjadikan mahasiswa kita merasa ‘direndahkan’🡪 bias implisit </a:t>
            </a:r>
            <a:endParaRPr b="0" i="0" sz="1800" u="none" cap="none" strike="noStrike">
              <a:solidFill>
                <a:schemeClr val="dk1"/>
              </a:solidFill>
              <a:latin typeface="Calibri"/>
              <a:ea typeface="Calibri"/>
              <a:cs typeface="Calibri"/>
              <a:sym typeface="Calibri"/>
            </a:endParaRPr>
          </a:p>
        </p:txBody>
      </p:sp>
      <p:sp>
        <p:nvSpPr>
          <p:cNvPr id="219" name="Google Shape;219;p10"/>
          <p:cNvSpPr/>
          <p:nvPr/>
        </p:nvSpPr>
        <p:spPr>
          <a:xfrm>
            <a:off x="838200" y="6357938"/>
            <a:ext cx="5038944"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Source: https://inclusiveschoolcommunities.org.au/</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11"/>
          <p:cNvSpPr/>
          <p:nvPr/>
        </p:nvSpPr>
        <p:spPr>
          <a:xfrm>
            <a:off x="854867" y="1003240"/>
            <a:ext cx="10287000" cy="3754874"/>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Calibri"/>
              <a:buNone/>
            </a:pPr>
            <a:r>
              <a:t/>
            </a:r>
            <a:endParaRPr b="0" i="0" sz="20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SzPts val="3200"/>
              <a:buFont typeface="Calibri"/>
              <a:buNone/>
            </a:pPr>
            <a:r>
              <a:rPr b="0" i="0" lang="en-US" sz="3200" u="none" cap="none" strike="noStrike">
                <a:solidFill>
                  <a:schemeClr val="dk1"/>
                </a:solidFill>
                <a:latin typeface="Calibri"/>
                <a:ea typeface="Calibri"/>
                <a:cs typeface="Calibri"/>
                <a:sym typeface="Calibri"/>
              </a:rPr>
              <a:t>Dalam matakuliah </a:t>
            </a:r>
            <a:r>
              <a:rPr b="0" i="1" lang="en-US" sz="3200" u="none" cap="none" strike="noStrike">
                <a:solidFill>
                  <a:schemeClr val="dk1"/>
                </a:solidFill>
                <a:latin typeface="Calibri"/>
                <a:ea typeface="Calibri"/>
                <a:cs typeface="Calibri"/>
                <a:sym typeface="Calibri"/>
              </a:rPr>
              <a:t>public speaking</a:t>
            </a:r>
            <a:r>
              <a:rPr b="0" i="0" lang="en-US" sz="3200" u="none" cap="none" strike="noStrike">
                <a:solidFill>
                  <a:schemeClr val="dk1"/>
                </a:solidFill>
                <a:latin typeface="Calibri"/>
                <a:ea typeface="Calibri"/>
                <a:cs typeface="Calibri"/>
                <a:sym typeface="Calibri"/>
              </a:rPr>
              <a:t>, di jurusan komunikasi, ada mahasiswa dengan disabilitas tuli bernama Doni dan tidak dapat melakukan presentasi secara verbal karena ia menggunakan bahasa isyarat. D</a:t>
            </a:r>
            <a:r>
              <a:rPr lang="en-US" sz="3200">
                <a:solidFill>
                  <a:schemeClr val="dk1"/>
                </a:solidFill>
                <a:latin typeface="Calibri"/>
                <a:ea typeface="Calibri"/>
                <a:cs typeface="Calibri"/>
                <a:sym typeface="Calibri"/>
              </a:rPr>
              <a:t>eksa</a:t>
            </a:r>
            <a:r>
              <a:rPr b="0" i="0" lang="en-US" sz="3200" u="none" cap="none" strike="noStrike">
                <a:solidFill>
                  <a:schemeClr val="dk1"/>
                </a:solidFill>
                <a:latin typeface="Calibri"/>
                <a:ea typeface="Calibri"/>
                <a:cs typeface="Calibri"/>
                <a:sym typeface="Calibri"/>
              </a:rPr>
              <a:t> memperoleh nilai D karena ia tidak mengerjakan penugasan tersebut.</a:t>
            </a:r>
            <a:r>
              <a:rPr b="0" i="0" lang="en-US" sz="2000" u="none" cap="none" strike="noStrike">
                <a:solidFill>
                  <a:schemeClr val="dk1"/>
                </a:solidFill>
                <a:highlight>
                  <a:srgbClr val="C0C0C0"/>
                </a:highlight>
                <a:latin typeface="Times New Roman"/>
                <a:ea typeface="Times New Roman"/>
                <a:cs typeface="Times New Roman"/>
                <a:sym typeface="Times New Roman"/>
              </a:rPr>
              <a:t>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000"/>
              <a:buFont typeface="Calibri"/>
              <a:buNone/>
            </a:pPr>
            <a:r>
              <a:t/>
            </a:r>
            <a:endParaRPr b="0" i="0" sz="20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000"/>
              <a:buFont typeface="Calibri"/>
              <a:buNone/>
            </a:pPr>
            <a:r>
              <a:rPr b="0" i="0" lang="en-US" sz="2000" u="none" cap="none" strike="noStrike">
                <a:solidFill>
                  <a:srgbClr val="000000"/>
                </a:solidFill>
                <a:latin typeface="Calibri"/>
                <a:ea typeface="Calibri"/>
                <a:cs typeface="Calibri"/>
                <a:sym typeface="Calibri"/>
              </a:rPr>
              <a:t>Kenali microaggresions di kelas ini,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p:txBody>
      </p:sp>
      <p:sp>
        <p:nvSpPr>
          <p:cNvPr id="225" name="Google Shape;225;p11"/>
          <p:cNvSpPr txBox="1"/>
          <p:nvPr/>
        </p:nvSpPr>
        <p:spPr>
          <a:xfrm>
            <a:off x="3693694" y="0"/>
            <a:ext cx="6685547" cy="100324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Contoh analisis: </a:t>
            </a:r>
            <a:endParaRPr b="0" i="0" sz="1400" u="none" cap="none" strike="noStrike">
              <a:solidFill>
                <a:srgbClr val="000000"/>
              </a:solidFill>
              <a:latin typeface="Arial"/>
              <a:ea typeface="Arial"/>
              <a:cs typeface="Arial"/>
              <a:sym typeface="Arial"/>
            </a:endParaRPr>
          </a:p>
        </p:txBody>
      </p:sp>
      <p:graphicFrame>
        <p:nvGraphicFramePr>
          <p:cNvPr id="226" name="Google Shape;226;p11"/>
          <p:cNvGraphicFramePr/>
          <p:nvPr/>
        </p:nvGraphicFramePr>
        <p:xfrm>
          <a:off x="854867" y="4499044"/>
          <a:ext cx="3000000" cy="3000000"/>
        </p:xfrm>
        <a:graphic>
          <a:graphicData uri="http://schemas.openxmlformats.org/drawingml/2006/table">
            <a:tbl>
              <a:tblPr>
                <a:noFill/>
                <a:tableStyleId>{347F3307-2FC9-4B8E-9869-387200839883}</a:tableStyleId>
              </a:tblPr>
              <a:tblGrid>
                <a:gridCol w="3344150"/>
                <a:gridCol w="3345225"/>
                <a:gridCol w="3345225"/>
              </a:tblGrid>
              <a:tr h="355600">
                <a:tc>
                  <a:txBody>
                    <a:bodyPr/>
                    <a:lstStyle/>
                    <a:p>
                      <a:pPr indent="0" lvl="0" marL="0" marR="0" rtl="0" algn="l">
                        <a:lnSpc>
                          <a:spcPct val="100000"/>
                        </a:lnSpc>
                        <a:spcBef>
                          <a:spcPts val="0"/>
                        </a:spcBef>
                        <a:spcAft>
                          <a:spcPts val="0"/>
                        </a:spcAft>
                        <a:buClr>
                          <a:schemeClr val="dk1"/>
                        </a:buClr>
                        <a:buSzPts val="2800"/>
                        <a:buFont typeface="Calibri"/>
                        <a:buNone/>
                      </a:pPr>
                      <a:r>
                        <a:rPr lang="en-US" sz="2800" u="none" cap="none" strike="noStrike"/>
                        <a:t>mahasiswa dengan mahasiswa </a:t>
                      </a:r>
                      <a:endParaRPr sz="2800" u="none" cap="none" strike="noStrike">
                        <a:latin typeface="Calibri"/>
                        <a:ea typeface="Calibri"/>
                        <a:cs typeface="Calibri"/>
                        <a:sym typeface="Calibri"/>
                      </a:endParaRPr>
                    </a:p>
                  </a:txBody>
                  <a:tcPr marT="0" marB="0" marR="68575" marL="68575"/>
                </a:tc>
                <a:tc>
                  <a:txBody>
                    <a:bodyPr/>
                    <a:lstStyle/>
                    <a:p>
                      <a:pPr indent="0" lvl="0" marL="0" marR="0" rtl="0" algn="l">
                        <a:lnSpc>
                          <a:spcPct val="100000"/>
                        </a:lnSpc>
                        <a:spcBef>
                          <a:spcPts val="0"/>
                        </a:spcBef>
                        <a:spcAft>
                          <a:spcPts val="0"/>
                        </a:spcAft>
                        <a:buClr>
                          <a:schemeClr val="dk1"/>
                        </a:buClr>
                        <a:buSzPts val="2800"/>
                        <a:buFont typeface="Calibri"/>
                        <a:buNone/>
                      </a:pPr>
                      <a:r>
                        <a:rPr lang="en-US" sz="2800" u="none" cap="none" strike="noStrike"/>
                        <a:t>mahasiswa dengan dosen </a:t>
                      </a:r>
                      <a:endParaRPr sz="1800" u="none" cap="none" strike="noStrike"/>
                    </a:p>
                    <a:p>
                      <a:pPr indent="0" lvl="0" marL="0" marR="0" rtl="0" algn="l">
                        <a:lnSpc>
                          <a:spcPct val="100000"/>
                        </a:lnSpc>
                        <a:spcBef>
                          <a:spcPts val="0"/>
                        </a:spcBef>
                        <a:spcAft>
                          <a:spcPts val="0"/>
                        </a:spcAft>
                        <a:buClr>
                          <a:schemeClr val="dk1"/>
                        </a:buClr>
                        <a:buSzPts val="2800"/>
                        <a:buFont typeface="Calibri"/>
                        <a:buNone/>
                      </a:pPr>
                      <a:r>
                        <a:t/>
                      </a:r>
                      <a:endParaRPr sz="2800" u="none" cap="none" strike="noStrike">
                        <a:latin typeface="Calibri"/>
                        <a:ea typeface="Calibri"/>
                        <a:cs typeface="Calibri"/>
                        <a:sym typeface="Calibri"/>
                      </a:endParaRPr>
                    </a:p>
                  </a:txBody>
                  <a:tcPr marT="0" marB="0" marR="68575" marL="68575"/>
                </a:tc>
                <a:tc>
                  <a:txBody>
                    <a:bodyPr/>
                    <a:lstStyle/>
                    <a:p>
                      <a:pPr indent="0" lvl="0" marL="0" marR="0" rtl="0" algn="l">
                        <a:lnSpc>
                          <a:spcPct val="100000"/>
                        </a:lnSpc>
                        <a:spcBef>
                          <a:spcPts val="0"/>
                        </a:spcBef>
                        <a:spcAft>
                          <a:spcPts val="0"/>
                        </a:spcAft>
                        <a:buClr>
                          <a:schemeClr val="dk1"/>
                        </a:buClr>
                        <a:buSzPts val="2800"/>
                        <a:buFont typeface="Calibri"/>
                        <a:buNone/>
                      </a:pPr>
                      <a:r>
                        <a:rPr lang="en-US" sz="2800" u="none" cap="none" strike="noStrike"/>
                        <a:t>Dosen dengan dosen </a:t>
                      </a:r>
                      <a:endParaRPr sz="2800" u="none" cap="none" strike="noStrike">
                        <a:latin typeface="Calibri"/>
                        <a:ea typeface="Calibri"/>
                        <a:cs typeface="Calibri"/>
                        <a:sym typeface="Calibri"/>
                      </a:endParaRPr>
                    </a:p>
                  </a:txBody>
                  <a:tcPr marT="0" marB="0" marR="68575" marL="68575"/>
                </a:tc>
              </a:tr>
              <a:tr h="355600">
                <a:tc>
                  <a:txBody>
                    <a:bodyPr/>
                    <a:lstStyle/>
                    <a:p>
                      <a:pPr indent="0" lvl="0" marL="0" marR="0" rtl="0" algn="l">
                        <a:lnSpc>
                          <a:spcPct val="100000"/>
                        </a:lnSpc>
                        <a:spcBef>
                          <a:spcPts val="0"/>
                        </a:spcBef>
                        <a:spcAft>
                          <a:spcPts val="0"/>
                        </a:spcAft>
                        <a:buClr>
                          <a:schemeClr val="dk1"/>
                        </a:buClr>
                        <a:buSzPts val="2800"/>
                        <a:buFont typeface="Calibri"/>
                        <a:buNone/>
                      </a:pPr>
                      <a:r>
                        <a:rPr lang="en-US" sz="2800" u="none" cap="none" strike="noStrike"/>
                        <a:t> </a:t>
                      </a:r>
                      <a:endParaRPr sz="2800" u="none" cap="none" strike="noStrike">
                        <a:latin typeface="Calibri"/>
                        <a:ea typeface="Calibri"/>
                        <a:cs typeface="Calibri"/>
                        <a:sym typeface="Calibri"/>
                      </a:endParaRPr>
                    </a:p>
                  </a:txBody>
                  <a:tcPr marT="0" marB="0" marR="68575" marL="68575"/>
                </a:tc>
                <a:tc>
                  <a:txBody>
                    <a:bodyPr/>
                    <a:lstStyle/>
                    <a:p>
                      <a:pPr indent="0" lvl="0" marL="0" marR="0" rtl="0" algn="l">
                        <a:lnSpc>
                          <a:spcPct val="100000"/>
                        </a:lnSpc>
                        <a:spcBef>
                          <a:spcPts val="0"/>
                        </a:spcBef>
                        <a:spcAft>
                          <a:spcPts val="0"/>
                        </a:spcAft>
                        <a:buClr>
                          <a:schemeClr val="dk1"/>
                        </a:buClr>
                        <a:buSzPts val="2800"/>
                        <a:buFont typeface="Calibri"/>
                        <a:buNone/>
                      </a:pPr>
                      <a:r>
                        <a:rPr lang="en-US" sz="2800" u="none" cap="none" strike="noStrike"/>
                        <a:t> </a:t>
                      </a:r>
                      <a:endParaRPr sz="1800" u="none" cap="none" strike="noStrike"/>
                    </a:p>
                    <a:p>
                      <a:pPr indent="0" lvl="0" marL="0" marR="0" rtl="0" algn="l">
                        <a:lnSpc>
                          <a:spcPct val="100000"/>
                        </a:lnSpc>
                        <a:spcBef>
                          <a:spcPts val="0"/>
                        </a:spcBef>
                        <a:spcAft>
                          <a:spcPts val="0"/>
                        </a:spcAft>
                        <a:buClr>
                          <a:schemeClr val="dk1"/>
                        </a:buClr>
                        <a:buSzPts val="2800"/>
                        <a:buFont typeface="Calibri"/>
                        <a:buNone/>
                      </a:pPr>
                      <a:r>
                        <a:t/>
                      </a:r>
                      <a:endParaRPr sz="2800" u="none" cap="none" strike="noStrike">
                        <a:latin typeface="Calibri"/>
                        <a:ea typeface="Calibri"/>
                        <a:cs typeface="Calibri"/>
                        <a:sym typeface="Calibri"/>
                      </a:endParaRPr>
                    </a:p>
                  </a:txBody>
                  <a:tcPr marT="0" marB="0" marR="68575" marL="68575"/>
                </a:tc>
                <a:tc>
                  <a:txBody>
                    <a:bodyPr/>
                    <a:lstStyle/>
                    <a:p>
                      <a:pPr indent="0" lvl="0" marL="0" marR="0" rtl="0" algn="l">
                        <a:lnSpc>
                          <a:spcPct val="100000"/>
                        </a:lnSpc>
                        <a:spcBef>
                          <a:spcPts val="0"/>
                        </a:spcBef>
                        <a:spcAft>
                          <a:spcPts val="0"/>
                        </a:spcAft>
                        <a:buClr>
                          <a:schemeClr val="dk1"/>
                        </a:buClr>
                        <a:buSzPts val="2800"/>
                        <a:buFont typeface="Calibri"/>
                        <a:buNone/>
                      </a:pPr>
                      <a:r>
                        <a:rPr lang="en-US" sz="2800" u="none" cap="none" strike="noStrike"/>
                        <a:t> </a:t>
                      </a:r>
                      <a:endParaRPr sz="2800" u="none" cap="none" strike="noStrike">
                        <a:latin typeface="Calibri"/>
                        <a:ea typeface="Calibri"/>
                        <a:cs typeface="Calibri"/>
                        <a:sym typeface="Calibri"/>
                      </a:endParaRPr>
                    </a:p>
                  </a:txBody>
                  <a:tcPr marT="0" marB="0" marR="68575" marL="68575"/>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12"/>
          <p:cNvSpPr txBox="1"/>
          <p:nvPr/>
        </p:nvSpPr>
        <p:spPr>
          <a:xfrm>
            <a:off x="549640" y="917251"/>
            <a:ext cx="10515600" cy="635261"/>
          </a:xfrm>
          <a:prstGeom prst="rect">
            <a:avLst/>
          </a:prstGeom>
          <a:noFill/>
          <a:ln>
            <a:noFill/>
          </a:ln>
        </p:spPr>
        <p:txBody>
          <a:bodyPr anchorCtr="0" anchor="ctr" bIns="45700" lIns="91425" spcFirstLastPara="1" rIns="91425" wrap="square" tIns="45700">
            <a:normAutofit fontScale="55000" lnSpcReduction="20000"/>
          </a:bodyPr>
          <a:lstStyle/>
          <a:p>
            <a:pPr indent="0" lvl="0" marL="0" marR="0" rtl="0" algn="l">
              <a:lnSpc>
                <a:spcPct val="90000"/>
              </a:lnSpc>
              <a:spcBef>
                <a:spcPts val="0"/>
              </a:spcBef>
              <a:spcAft>
                <a:spcPts val="0"/>
              </a:spcAft>
              <a:buClr>
                <a:schemeClr val="dk1"/>
              </a:buClr>
              <a:buSzPct val="181818"/>
              <a:buFont typeface="Calibri"/>
              <a:buNone/>
            </a:pPr>
            <a:r>
              <a:rPr b="0" i="0" lang="en-US" sz="4400" u="none" cap="none" strike="noStrike">
                <a:solidFill>
                  <a:schemeClr val="dk1"/>
                </a:solidFill>
                <a:latin typeface="Calibri"/>
                <a:ea typeface="Calibri"/>
                <a:cs typeface="Calibri"/>
                <a:sym typeface="Calibri"/>
              </a:rPr>
              <a:t>Iklim belajar: mengenal mahasiswa dan bagaimana keunikan mereka diakui di kelas</a:t>
            </a:r>
            <a:endParaRPr b="0" i="0" sz="4400" u="none" cap="none" strike="noStrike">
              <a:solidFill>
                <a:schemeClr val="dk1"/>
              </a:solidFill>
              <a:latin typeface="Calibri"/>
              <a:ea typeface="Calibri"/>
              <a:cs typeface="Calibri"/>
              <a:sym typeface="Calibri"/>
            </a:endParaRPr>
          </a:p>
        </p:txBody>
      </p:sp>
      <p:grpSp>
        <p:nvGrpSpPr>
          <p:cNvPr id="232" name="Google Shape;232;p12"/>
          <p:cNvGrpSpPr/>
          <p:nvPr/>
        </p:nvGrpSpPr>
        <p:grpSpPr>
          <a:xfrm>
            <a:off x="1638445" y="1858778"/>
            <a:ext cx="8360457" cy="4070158"/>
            <a:chOff x="800245" y="33153"/>
            <a:chExt cx="8360457" cy="4070158"/>
          </a:xfrm>
        </p:grpSpPr>
        <p:sp>
          <p:nvSpPr>
            <p:cNvPr id="233" name="Google Shape;233;p12"/>
            <p:cNvSpPr/>
            <p:nvPr/>
          </p:nvSpPr>
          <p:spPr>
            <a:xfrm>
              <a:off x="5883063" y="2680173"/>
              <a:ext cx="2827468" cy="1392428"/>
            </a:xfrm>
            <a:prstGeom prst="roundRect">
              <a:avLst>
                <a:gd fmla="val 10000" name="adj"/>
              </a:avLst>
            </a:prstGeom>
            <a:solidFill>
              <a:schemeClr val="lt1">
                <a:alpha val="89019"/>
              </a:schemeClr>
            </a:solidFill>
            <a:ln cap="flat" cmpd="sng" w="12700">
              <a:solidFill>
                <a:schemeClr val="accent4"/>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34" name="Google Shape;234;p12"/>
            <p:cNvSpPr txBox="1"/>
            <p:nvPr/>
          </p:nvSpPr>
          <p:spPr>
            <a:xfrm>
              <a:off x="6761890" y="3058867"/>
              <a:ext cx="1918053" cy="983147"/>
            </a:xfrm>
            <a:prstGeom prst="rect">
              <a:avLst/>
            </a:prstGeom>
            <a:noFill/>
            <a:ln>
              <a:noFill/>
            </a:ln>
          </p:spPr>
          <p:txBody>
            <a:bodyPr anchorCtr="0" anchor="t" bIns="60950" lIns="60950" spcFirstLastPara="1" rIns="60950" wrap="square" tIns="60950">
              <a:noAutofit/>
            </a:bodyPr>
            <a:lstStyle/>
            <a:p>
              <a:pPr indent="-114300" lvl="1" marL="114300" marR="0" rtl="0" algn="l">
                <a:lnSpc>
                  <a:spcPct val="90000"/>
                </a:lnSpc>
                <a:spcBef>
                  <a:spcPts val="0"/>
                </a:spcBef>
                <a:spcAft>
                  <a:spcPts val="0"/>
                </a:spcAft>
                <a:buClr>
                  <a:schemeClr val="dk1"/>
                </a:buClr>
                <a:buSzPts val="1200"/>
                <a:buFont typeface="Calibri"/>
                <a:buChar char="•"/>
              </a:pPr>
              <a:r>
                <a:rPr b="0" i="0" lang="en-US" sz="1200" u="none" cap="none" strike="noStrike">
                  <a:solidFill>
                    <a:schemeClr val="dk1"/>
                  </a:solidFill>
                  <a:latin typeface="Calibri"/>
                  <a:ea typeface="Calibri"/>
                  <a:cs typeface="Calibri"/>
                  <a:sym typeface="Calibri"/>
                </a:rPr>
                <a:t>Bias yang tidak disadari (dengan siapa anda sering bicara di kelas? Siapa yang sering diberi respon?)</a:t>
              </a:r>
              <a:endParaRPr b="0" i="0" sz="1800" u="none" cap="none" strike="noStrike">
                <a:solidFill>
                  <a:schemeClr val="dk1"/>
                </a:solidFill>
                <a:latin typeface="Calibri"/>
                <a:ea typeface="Calibri"/>
                <a:cs typeface="Calibri"/>
                <a:sym typeface="Calibri"/>
              </a:endParaRPr>
            </a:p>
          </p:txBody>
        </p:sp>
        <p:sp>
          <p:nvSpPr>
            <p:cNvPr id="235" name="Google Shape;235;p12"/>
            <p:cNvSpPr/>
            <p:nvPr/>
          </p:nvSpPr>
          <p:spPr>
            <a:xfrm>
              <a:off x="800245" y="2680173"/>
              <a:ext cx="3970067" cy="1392428"/>
            </a:xfrm>
            <a:prstGeom prst="roundRect">
              <a:avLst>
                <a:gd fmla="val 10000" name="adj"/>
              </a:avLst>
            </a:prstGeom>
            <a:solidFill>
              <a:schemeClr val="lt1">
                <a:alpha val="89019"/>
              </a:schemeClr>
            </a:solidFill>
            <a:ln cap="flat" cmpd="sng" w="12700">
              <a:solidFill>
                <a:srgbClr val="599BD5"/>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36" name="Google Shape;236;p12"/>
            <p:cNvSpPr txBox="1"/>
            <p:nvPr/>
          </p:nvSpPr>
          <p:spPr>
            <a:xfrm>
              <a:off x="830832" y="3058867"/>
              <a:ext cx="2717873" cy="983147"/>
            </a:xfrm>
            <a:prstGeom prst="rect">
              <a:avLst/>
            </a:prstGeom>
            <a:noFill/>
            <a:ln>
              <a:noFill/>
            </a:ln>
          </p:spPr>
          <p:txBody>
            <a:bodyPr anchorCtr="0" anchor="t" bIns="45700" lIns="45700" spcFirstLastPara="1" rIns="45700" wrap="square" tIns="45700">
              <a:noAutofit/>
            </a:bodyPr>
            <a:lstStyle/>
            <a:p>
              <a:pPr indent="-114300" lvl="1" marL="114300" marR="0" rtl="0" algn="l">
                <a:lnSpc>
                  <a:spcPct val="90000"/>
                </a:lnSpc>
                <a:spcBef>
                  <a:spcPts val="0"/>
                </a:spcBef>
                <a:spcAft>
                  <a:spcPts val="0"/>
                </a:spcAft>
                <a:buClr>
                  <a:schemeClr val="dk1"/>
                </a:buClr>
                <a:buSzPts val="1200"/>
                <a:buFont typeface="Calibri"/>
                <a:buNone/>
              </a:pPr>
              <a:r>
                <a:rPr b="0" i="0" lang="en-US" sz="1200" u="none" cap="none" strike="noStrike">
                  <a:solidFill>
                    <a:schemeClr val="dk1"/>
                  </a:solidFill>
                  <a:latin typeface="Calibri"/>
                  <a:ea typeface="Calibri"/>
                  <a:cs typeface="Calibri"/>
                  <a:sym typeface="Calibri"/>
                </a:rPr>
                <a:t>* perspektif dari hanya satu kelompok</a:t>
              </a:r>
              <a:endParaRPr b="0" i="0" sz="1200" u="none" cap="none" strike="noStrike">
                <a:solidFill>
                  <a:schemeClr val="dk1"/>
                </a:solidFill>
                <a:latin typeface="Calibri"/>
                <a:ea typeface="Calibri"/>
                <a:cs typeface="Calibri"/>
                <a:sym typeface="Calibri"/>
              </a:endParaRPr>
            </a:p>
            <a:p>
              <a:pPr indent="-114300" lvl="1" marL="114300" marR="0" rtl="0" algn="l">
                <a:lnSpc>
                  <a:spcPct val="90000"/>
                </a:lnSpc>
                <a:spcBef>
                  <a:spcPts val="180"/>
                </a:spcBef>
                <a:spcAft>
                  <a:spcPts val="0"/>
                </a:spcAft>
                <a:buClr>
                  <a:schemeClr val="dk1"/>
                </a:buClr>
                <a:buSzPts val="1200"/>
                <a:buFont typeface="Calibri"/>
                <a:buNone/>
              </a:pPr>
              <a:r>
                <a:rPr b="0" i="0" lang="en-US" sz="1200" u="none" cap="none" strike="noStrike">
                  <a:solidFill>
                    <a:schemeClr val="dk1"/>
                  </a:solidFill>
                  <a:latin typeface="Calibri"/>
                  <a:ea typeface="Calibri"/>
                  <a:cs typeface="Calibri"/>
                  <a:sym typeface="Calibri"/>
                </a:rPr>
                <a:t>* bantuan hanya ditawarkan kepada sekelompok siswa tertentu,</a:t>
              </a:r>
              <a:endParaRPr b="0" i="0" sz="1800" u="none" cap="none" strike="noStrike">
                <a:solidFill>
                  <a:schemeClr val="dk1"/>
                </a:solidFill>
                <a:latin typeface="Calibri"/>
                <a:ea typeface="Calibri"/>
                <a:cs typeface="Calibri"/>
                <a:sym typeface="Calibri"/>
              </a:endParaRPr>
            </a:p>
            <a:p>
              <a:pPr indent="-114300" lvl="1" marL="114300" marR="0" rtl="0" algn="l">
                <a:lnSpc>
                  <a:spcPct val="90000"/>
                </a:lnSpc>
                <a:spcBef>
                  <a:spcPts val="180"/>
                </a:spcBef>
                <a:spcAft>
                  <a:spcPts val="0"/>
                </a:spcAft>
                <a:buClr>
                  <a:schemeClr val="dk1"/>
                </a:buClr>
                <a:buSzPts val="1200"/>
                <a:buFont typeface="Calibri"/>
                <a:buChar char="•"/>
              </a:pPr>
              <a:r>
                <a:rPr b="0" i="0" lang="en-US" sz="1200" u="none" cap="none" strike="noStrike">
                  <a:solidFill>
                    <a:schemeClr val="dk1"/>
                  </a:solidFill>
                  <a:latin typeface="Calibri"/>
                  <a:ea typeface="Calibri"/>
                  <a:cs typeface="Calibri"/>
                  <a:sym typeface="Calibri"/>
                </a:rPr>
                <a:t>beberapa mahasiswa lebih disukai daripada yang lain</a:t>
              </a:r>
              <a:endParaRPr b="0" i="0" sz="1800" u="none" cap="none" strike="noStrike">
                <a:solidFill>
                  <a:schemeClr val="dk1"/>
                </a:solidFill>
                <a:latin typeface="Calibri"/>
                <a:ea typeface="Calibri"/>
                <a:cs typeface="Calibri"/>
                <a:sym typeface="Calibri"/>
              </a:endParaRPr>
            </a:p>
          </p:txBody>
        </p:sp>
        <p:sp>
          <p:nvSpPr>
            <p:cNvPr id="237" name="Google Shape;237;p12"/>
            <p:cNvSpPr/>
            <p:nvPr/>
          </p:nvSpPr>
          <p:spPr>
            <a:xfrm>
              <a:off x="5612766" y="51895"/>
              <a:ext cx="3547936" cy="1392428"/>
            </a:xfrm>
            <a:prstGeom prst="roundRect">
              <a:avLst>
                <a:gd fmla="val 10000" name="adj"/>
              </a:avLst>
            </a:prstGeom>
            <a:solidFill>
              <a:schemeClr val="lt1">
                <a:alpha val="89019"/>
              </a:schemeClr>
            </a:solidFill>
            <a:ln cap="flat" cmpd="sng" w="12700">
              <a:solidFill>
                <a:schemeClr val="accent3"/>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38" name="Google Shape;238;p12"/>
            <p:cNvSpPr txBox="1"/>
            <p:nvPr/>
          </p:nvSpPr>
          <p:spPr>
            <a:xfrm>
              <a:off x="6707734" y="82482"/>
              <a:ext cx="2422381" cy="983147"/>
            </a:xfrm>
            <a:prstGeom prst="rect">
              <a:avLst/>
            </a:prstGeom>
            <a:noFill/>
            <a:ln>
              <a:noFill/>
            </a:ln>
          </p:spPr>
          <p:txBody>
            <a:bodyPr anchorCtr="0" anchor="t" bIns="45700" lIns="45700" spcFirstLastPara="1" rIns="45700" wrap="square" tIns="45700">
              <a:noAutofit/>
            </a:bodyPr>
            <a:lstStyle/>
            <a:p>
              <a:pPr indent="-114300" lvl="1" marL="114300" marR="0" rtl="0" algn="l">
                <a:lnSpc>
                  <a:spcPct val="90000"/>
                </a:lnSpc>
                <a:spcBef>
                  <a:spcPts val="0"/>
                </a:spcBef>
                <a:spcAft>
                  <a:spcPts val="0"/>
                </a:spcAft>
                <a:buClr>
                  <a:schemeClr val="dk1"/>
                </a:buClr>
                <a:buSzPts val="1200"/>
                <a:buFont typeface="Calibri"/>
                <a:buChar char="•"/>
              </a:pPr>
              <a:r>
                <a:rPr b="0" i="0" lang="en-US" sz="1200" u="none" cap="none" strike="noStrike">
                  <a:solidFill>
                    <a:schemeClr val="dk1"/>
                  </a:solidFill>
                  <a:latin typeface="Calibri"/>
                  <a:ea typeface="Calibri"/>
                  <a:cs typeface="Calibri"/>
                  <a:sym typeface="Calibri"/>
                </a:rPr>
                <a:t>Dosen dengan sengaja merancang keterlibatan keberagaman mahasiswa</a:t>
              </a:r>
              <a:endParaRPr b="0" i="0" sz="1200" u="none" cap="none" strike="noStrike">
                <a:solidFill>
                  <a:schemeClr val="dk1"/>
                </a:solidFill>
                <a:latin typeface="Calibri"/>
                <a:ea typeface="Calibri"/>
                <a:cs typeface="Calibri"/>
                <a:sym typeface="Calibri"/>
              </a:endParaRPr>
            </a:p>
            <a:p>
              <a:pPr indent="-114300" lvl="1" marL="114300" marR="0" rtl="0" algn="l">
                <a:lnSpc>
                  <a:spcPct val="90000"/>
                </a:lnSpc>
                <a:spcBef>
                  <a:spcPts val="180"/>
                </a:spcBef>
                <a:spcAft>
                  <a:spcPts val="0"/>
                </a:spcAft>
                <a:buClr>
                  <a:schemeClr val="dk1"/>
                </a:buClr>
                <a:buSzPts val="1200"/>
                <a:buFont typeface="Calibri"/>
                <a:buChar char="•"/>
              </a:pPr>
              <a:r>
                <a:rPr b="0" i="0" lang="en-US" sz="1200" u="none" cap="none" strike="noStrike">
                  <a:solidFill>
                    <a:schemeClr val="dk1"/>
                  </a:solidFill>
                  <a:latin typeface="Calibri"/>
                  <a:ea typeface="Calibri"/>
                  <a:cs typeface="Calibri"/>
                  <a:sym typeface="Calibri"/>
                </a:rPr>
                <a:t>Individualitas mahasiswa dihargai</a:t>
              </a:r>
              <a:endParaRPr b="0" i="0" sz="1200" u="none" cap="none" strike="noStrike">
                <a:solidFill>
                  <a:schemeClr val="dk1"/>
                </a:solidFill>
                <a:latin typeface="Calibri"/>
                <a:ea typeface="Calibri"/>
                <a:cs typeface="Calibri"/>
                <a:sym typeface="Calibri"/>
              </a:endParaRPr>
            </a:p>
            <a:p>
              <a:pPr indent="-114300" lvl="1" marL="114300" marR="0" rtl="0" algn="l">
                <a:lnSpc>
                  <a:spcPct val="90000"/>
                </a:lnSpc>
                <a:spcBef>
                  <a:spcPts val="180"/>
                </a:spcBef>
                <a:spcAft>
                  <a:spcPts val="0"/>
                </a:spcAft>
                <a:buClr>
                  <a:schemeClr val="dk1"/>
                </a:buClr>
                <a:buSzPts val="1200"/>
                <a:buFont typeface="Calibri"/>
                <a:buChar char="•"/>
              </a:pPr>
              <a:r>
                <a:rPr b="0" i="0" lang="en-US" sz="1200" u="none" cap="none" strike="noStrike">
                  <a:solidFill>
                    <a:schemeClr val="dk1"/>
                  </a:solidFill>
                  <a:latin typeface="Calibri"/>
                  <a:ea typeface="Calibri"/>
                  <a:cs typeface="Calibri"/>
                  <a:sym typeface="Calibri"/>
                </a:rPr>
                <a:t>Perspektif mahasiswa yang beragam disertakan di kelas</a:t>
              </a:r>
              <a:endParaRPr b="0" i="0" sz="1200" u="none" cap="none" strike="noStrike">
                <a:solidFill>
                  <a:schemeClr val="dk1"/>
                </a:solidFill>
                <a:latin typeface="Calibri"/>
                <a:ea typeface="Calibri"/>
                <a:cs typeface="Calibri"/>
                <a:sym typeface="Calibri"/>
              </a:endParaRPr>
            </a:p>
          </p:txBody>
        </p:sp>
        <p:sp>
          <p:nvSpPr>
            <p:cNvPr id="239" name="Google Shape;239;p12"/>
            <p:cNvSpPr/>
            <p:nvPr/>
          </p:nvSpPr>
          <p:spPr>
            <a:xfrm>
              <a:off x="2247287" y="33153"/>
              <a:ext cx="2149560" cy="1392428"/>
            </a:xfrm>
            <a:prstGeom prst="roundRect">
              <a:avLst>
                <a:gd fmla="val 10000" name="adj"/>
              </a:avLst>
            </a:prstGeom>
            <a:solidFill>
              <a:schemeClr val="lt1">
                <a:alpha val="89019"/>
              </a:schemeClr>
            </a:solidFill>
            <a:ln cap="flat" cmpd="sng" w="12700">
              <a:solidFill>
                <a:schemeClr val="accent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40" name="Google Shape;240;p12"/>
            <p:cNvSpPr txBox="1"/>
            <p:nvPr/>
          </p:nvSpPr>
          <p:spPr>
            <a:xfrm>
              <a:off x="2113626" y="63750"/>
              <a:ext cx="1607700" cy="983100"/>
            </a:xfrm>
            <a:prstGeom prst="rect">
              <a:avLst/>
            </a:prstGeom>
            <a:noFill/>
            <a:ln>
              <a:noFill/>
            </a:ln>
          </p:spPr>
          <p:txBody>
            <a:bodyPr anchorCtr="0" anchor="t" bIns="53325" lIns="53325" spcFirstLastPara="1" rIns="53325" wrap="square" tIns="53325">
              <a:noAutofit/>
            </a:bodyPr>
            <a:lstStyle/>
            <a:p>
              <a:pPr indent="-88900" lvl="1" marL="0" marR="0" rtl="0" algn="l">
                <a:lnSpc>
                  <a:spcPct val="90000"/>
                </a:lnSpc>
                <a:spcBef>
                  <a:spcPts val="0"/>
                </a:spcBef>
                <a:spcAft>
                  <a:spcPts val="0"/>
                </a:spcAft>
                <a:buClr>
                  <a:schemeClr val="dk1"/>
                </a:buClr>
                <a:buSzPts val="1400"/>
                <a:buFont typeface="Calibri"/>
                <a:buChar char="•"/>
              </a:pPr>
              <a:r>
                <a:rPr b="0" i="0" lang="en-US" sz="1400" u="none" cap="none" strike="noStrike">
                  <a:solidFill>
                    <a:schemeClr val="dk1"/>
                  </a:solidFill>
                  <a:latin typeface="Calibri"/>
                  <a:ea typeface="Calibri"/>
                  <a:cs typeface="Calibri"/>
                  <a:sym typeface="Calibri"/>
                </a:rPr>
                <a:t>Kurikulum yang tidak sesuai dengan kebutuhan mahasiswa</a:t>
              </a:r>
              <a:endParaRPr b="0" i="0" sz="1400" u="none" cap="none" strike="noStrike">
                <a:solidFill>
                  <a:schemeClr val="dk1"/>
                </a:solidFill>
                <a:latin typeface="Calibri"/>
                <a:ea typeface="Calibri"/>
                <a:cs typeface="Calibri"/>
                <a:sym typeface="Calibri"/>
              </a:endParaRPr>
            </a:p>
            <a:p>
              <a:pPr indent="-88900" lvl="1" marL="0" marR="0" rtl="0" algn="l">
                <a:lnSpc>
                  <a:spcPct val="90000"/>
                </a:lnSpc>
                <a:spcBef>
                  <a:spcPts val="210"/>
                </a:spcBef>
                <a:spcAft>
                  <a:spcPts val="0"/>
                </a:spcAft>
                <a:buClr>
                  <a:schemeClr val="dk1"/>
                </a:buClr>
                <a:buSzPts val="1400"/>
                <a:buFont typeface="Calibri"/>
                <a:buChar char="•"/>
              </a:pPr>
              <a:r>
                <a:rPr b="0" i="0" lang="en-US" sz="1400" u="none" cap="none" strike="noStrike">
                  <a:solidFill>
                    <a:schemeClr val="dk1"/>
                  </a:solidFill>
                  <a:latin typeface="Calibri"/>
                  <a:ea typeface="Calibri"/>
                  <a:cs typeface="Calibri"/>
                  <a:sym typeface="Calibri"/>
                </a:rPr>
                <a:t>bahasa atau perilaku yang menyinggung (mahasiswa-dosen</a:t>
              </a:r>
              <a:r>
                <a:rPr b="0" i="0" lang="en-US" sz="1200" u="none" cap="none" strike="noStrike">
                  <a:solidFill>
                    <a:schemeClr val="dk1"/>
                  </a:solidFill>
                  <a:latin typeface="Calibri"/>
                  <a:ea typeface="Calibri"/>
                  <a:cs typeface="Calibri"/>
                  <a:sym typeface="Calibri"/>
                </a:rPr>
                <a:t>)</a:t>
              </a:r>
              <a:endParaRPr b="0" i="0" sz="1800" u="none" cap="none" strike="noStrike">
                <a:solidFill>
                  <a:schemeClr val="dk1"/>
                </a:solidFill>
                <a:latin typeface="Calibri"/>
                <a:ea typeface="Calibri"/>
                <a:cs typeface="Calibri"/>
                <a:sym typeface="Calibri"/>
              </a:endParaRPr>
            </a:p>
            <a:p>
              <a:pPr indent="0" lvl="1" marL="0" marR="0" rtl="0" algn="l">
                <a:lnSpc>
                  <a:spcPct val="90000"/>
                </a:lnSpc>
                <a:spcBef>
                  <a:spcPts val="210"/>
                </a:spcBef>
                <a:spcAft>
                  <a:spcPts val="0"/>
                </a:spcAft>
                <a:buClr>
                  <a:schemeClr val="dk1"/>
                </a:buClr>
                <a:buSzPts val="900"/>
                <a:buFont typeface="Calibri"/>
                <a:buNone/>
              </a:pPr>
              <a:r>
                <a:t/>
              </a:r>
              <a:endParaRPr b="0" i="0" sz="900" u="none" cap="none" strike="noStrike">
                <a:solidFill>
                  <a:schemeClr val="dk1"/>
                </a:solidFill>
                <a:latin typeface="Calibri"/>
                <a:ea typeface="Calibri"/>
                <a:cs typeface="Calibri"/>
                <a:sym typeface="Calibri"/>
              </a:endParaRPr>
            </a:p>
          </p:txBody>
        </p:sp>
        <p:sp>
          <p:nvSpPr>
            <p:cNvPr id="241" name="Google Shape;241;p12"/>
            <p:cNvSpPr/>
            <p:nvPr/>
          </p:nvSpPr>
          <p:spPr>
            <a:xfrm>
              <a:off x="3330157" y="248026"/>
              <a:ext cx="1884129" cy="1884129"/>
            </a:xfrm>
            <a:custGeom>
              <a:rect b="b" l="l" r="r" t="t"/>
              <a:pathLst>
                <a:path extrusionOk="0" h="120000" w="120000">
                  <a:moveTo>
                    <a:pt x="0" y="120000"/>
                  </a:moveTo>
                  <a:lnTo>
                    <a:pt x="0" y="120000"/>
                  </a:lnTo>
                  <a:cubicBezTo>
                    <a:pt x="0" y="53726"/>
                    <a:pt x="53726" y="0"/>
                    <a:pt x="120000" y="0"/>
                  </a:cubicBezTo>
                  <a:lnTo>
                    <a:pt x="120000" y="120000"/>
                  </a:lnTo>
                  <a:close/>
                </a:path>
              </a:pathLst>
            </a:custGeom>
            <a:solidFill>
              <a:schemeClr val="accent2"/>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42" name="Google Shape;242;p12"/>
            <p:cNvSpPr txBox="1"/>
            <p:nvPr/>
          </p:nvSpPr>
          <p:spPr>
            <a:xfrm>
              <a:off x="3882006" y="799875"/>
              <a:ext cx="1332280" cy="1332280"/>
            </a:xfrm>
            <a:prstGeom prst="rect">
              <a:avLst/>
            </a:prstGeom>
            <a:noFill/>
            <a:ln>
              <a:noFill/>
            </a:ln>
          </p:spPr>
          <p:txBody>
            <a:bodyPr anchorCtr="0" anchor="ctr" bIns="128000" lIns="128000" spcFirstLastPara="1" rIns="128000" wrap="square" tIns="128000">
              <a:noAutofit/>
            </a:bodyPr>
            <a:lstStyle/>
            <a:p>
              <a:pPr indent="0" lvl="0" marL="0" marR="0" rtl="0" algn="ctr">
                <a:lnSpc>
                  <a:spcPct val="9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Eksplisit marginalisation</a:t>
              </a:r>
              <a:endParaRPr b="0" i="0" sz="1800" u="none" cap="none" strike="noStrike">
                <a:solidFill>
                  <a:schemeClr val="dk1"/>
                </a:solidFill>
                <a:latin typeface="Calibri"/>
                <a:ea typeface="Calibri"/>
                <a:cs typeface="Calibri"/>
                <a:sym typeface="Calibri"/>
              </a:endParaRPr>
            </a:p>
          </p:txBody>
        </p:sp>
        <p:sp>
          <p:nvSpPr>
            <p:cNvPr id="243" name="Google Shape;243;p12"/>
            <p:cNvSpPr/>
            <p:nvPr/>
          </p:nvSpPr>
          <p:spPr>
            <a:xfrm rot="5400000">
              <a:off x="5301313" y="248026"/>
              <a:ext cx="1884129" cy="1884129"/>
            </a:xfrm>
            <a:custGeom>
              <a:rect b="b" l="l" r="r" t="t"/>
              <a:pathLst>
                <a:path extrusionOk="0" h="120000" w="120000">
                  <a:moveTo>
                    <a:pt x="0" y="120000"/>
                  </a:moveTo>
                  <a:lnTo>
                    <a:pt x="0" y="120000"/>
                  </a:lnTo>
                  <a:cubicBezTo>
                    <a:pt x="0" y="53726"/>
                    <a:pt x="53726" y="0"/>
                    <a:pt x="120000" y="0"/>
                  </a:cubicBezTo>
                  <a:lnTo>
                    <a:pt x="120000" y="120000"/>
                  </a:lnTo>
                  <a:close/>
                </a:path>
              </a:pathLst>
            </a:custGeom>
            <a:solidFill>
              <a:schemeClr val="accent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44" name="Google Shape;244;p12"/>
            <p:cNvSpPr txBox="1"/>
            <p:nvPr/>
          </p:nvSpPr>
          <p:spPr>
            <a:xfrm>
              <a:off x="5301313" y="799875"/>
              <a:ext cx="1332280" cy="1332280"/>
            </a:xfrm>
            <a:prstGeom prst="rect">
              <a:avLst/>
            </a:prstGeom>
            <a:noFill/>
            <a:ln>
              <a:noFill/>
            </a:ln>
          </p:spPr>
          <p:txBody>
            <a:bodyPr anchorCtr="0" anchor="ctr" bIns="128000" lIns="128000" spcFirstLastPara="1" rIns="128000" wrap="square" tIns="128000">
              <a:noAutofit/>
            </a:bodyPr>
            <a:lstStyle/>
            <a:p>
              <a:pPr indent="0" lvl="0" marL="0" marR="0" rtl="0" algn="ctr">
                <a:lnSpc>
                  <a:spcPct val="9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Eksplisit inclusion/</a:t>
              </a:r>
              <a:endParaRPr b="0" i="0" sz="1800" u="none" cap="none" strike="noStrike">
                <a:solidFill>
                  <a:schemeClr val="dk1"/>
                </a:solidFill>
                <a:latin typeface="Calibri"/>
                <a:ea typeface="Calibri"/>
                <a:cs typeface="Calibri"/>
                <a:sym typeface="Calibri"/>
              </a:endParaRPr>
            </a:p>
            <a:p>
              <a:pPr indent="0" lvl="0" marL="0" marR="0" rtl="0" algn="ctr">
                <a:lnSpc>
                  <a:spcPct val="90000"/>
                </a:lnSpc>
                <a:spcBef>
                  <a:spcPts val="63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centralizing </a:t>
              </a:r>
              <a:endParaRPr b="0" i="0" sz="1800" u="none" cap="none" strike="noStrike">
                <a:solidFill>
                  <a:schemeClr val="dk1"/>
                </a:solidFill>
                <a:latin typeface="Calibri"/>
                <a:ea typeface="Calibri"/>
                <a:cs typeface="Calibri"/>
                <a:sym typeface="Calibri"/>
              </a:endParaRPr>
            </a:p>
          </p:txBody>
        </p:sp>
        <p:sp>
          <p:nvSpPr>
            <p:cNvPr id="245" name="Google Shape;245;p12"/>
            <p:cNvSpPr/>
            <p:nvPr/>
          </p:nvSpPr>
          <p:spPr>
            <a:xfrm rot="10800000">
              <a:off x="5301313" y="2219182"/>
              <a:ext cx="1884129" cy="1884129"/>
            </a:xfrm>
            <a:custGeom>
              <a:rect b="b" l="l" r="r" t="t"/>
              <a:pathLst>
                <a:path extrusionOk="0" h="120000" w="120000">
                  <a:moveTo>
                    <a:pt x="0" y="120000"/>
                  </a:moveTo>
                  <a:lnTo>
                    <a:pt x="0" y="120000"/>
                  </a:lnTo>
                  <a:cubicBezTo>
                    <a:pt x="0" y="53726"/>
                    <a:pt x="53726" y="0"/>
                    <a:pt x="120000" y="0"/>
                  </a:cubicBezTo>
                  <a:lnTo>
                    <a:pt x="120000" y="120000"/>
                  </a:lnTo>
                  <a:close/>
                </a:path>
              </a:pathLst>
            </a:custGeom>
            <a:solidFill>
              <a:schemeClr val="accent4"/>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46" name="Google Shape;246;p12"/>
            <p:cNvSpPr txBox="1"/>
            <p:nvPr/>
          </p:nvSpPr>
          <p:spPr>
            <a:xfrm>
              <a:off x="5301313" y="2219182"/>
              <a:ext cx="1332280" cy="1332280"/>
            </a:xfrm>
            <a:prstGeom prst="rect">
              <a:avLst/>
            </a:prstGeom>
            <a:noFill/>
            <a:ln>
              <a:noFill/>
            </a:ln>
          </p:spPr>
          <p:txBody>
            <a:bodyPr anchorCtr="0" anchor="ctr" bIns="128000" lIns="128000" spcFirstLastPara="1" rIns="128000" wrap="square" tIns="128000">
              <a:noAutofit/>
            </a:bodyPr>
            <a:lstStyle/>
            <a:p>
              <a:pPr indent="0" lvl="0" marL="0" marR="0" rtl="0" algn="ctr">
                <a:lnSpc>
                  <a:spcPct val="9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Implisit </a:t>
              </a:r>
              <a:endParaRPr b="0" i="0" sz="1800" u="none" cap="none" strike="noStrike">
                <a:solidFill>
                  <a:schemeClr val="dk1"/>
                </a:solidFill>
                <a:latin typeface="Calibri"/>
                <a:ea typeface="Calibri"/>
                <a:cs typeface="Calibri"/>
                <a:sym typeface="Calibri"/>
              </a:endParaRPr>
            </a:p>
            <a:p>
              <a:pPr indent="0" lvl="0" marL="0" marR="0" rtl="0" algn="ctr">
                <a:lnSpc>
                  <a:spcPct val="90000"/>
                </a:lnSpc>
                <a:spcBef>
                  <a:spcPts val="63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Inclusion/</a:t>
              </a:r>
              <a:endParaRPr b="0" i="0" sz="1800" u="none" cap="none" strike="noStrike">
                <a:solidFill>
                  <a:schemeClr val="dk1"/>
                </a:solidFill>
                <a:latin typeface="Calibri"/>
                <a:ea typeface="Calibri"/>
                <a:cs typeface="Calibri"/>
                <a:sym typeface="Calibri"/>
              </a:endParaRPr>
            </a:p>
            <a:p>
              <a:pPr indent="0" lvl="0" marL="0" marR="0" rtl="0" algn="ctr">
                <a:lnSpc>
                  <a:spcPct val="90000"/>
                </a:lnSpc>
                <a:spcBef>
                  <a:spcPts val="63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centralizing </a:t>
              </a:r>
              <a:endParaRPr b="0" i="0" sz="1800" u="none" cap="none" strike="noStrike">
                <a:solidFill>
                  <a:schemeClr val="dk1"/>
                </a:solidFill>
                <a:latin typeface="Calibri"/>
                <a:ea typeface="Calibri"/>
                <a:cs typeface="Calibri"/>
                <a:sym typeface="Calibri"/>
              </a:endParaRPr>
            </a:p>
          </p:txBody>
        </p:sp>
        <p:sp>
          <p:nvSpPr>
            <p:cNvPr id="247" name="Google Shape;247;p12"/>
            <p:cNvSpPr/>
            <p:nvPr/>
          </p:nvSpPr>
          <p:spPr>
            <a:xfrm rot="-5400000">
              <a:off x="3330157" y="2219182"/>
              <a:ext cx="1884129" cy="1884129"/>
            </a:xfrm>
            <a:custGeom>
              <a:rect b="b" l="l" r="r" t="t"/>
              <a:pathLst>
                <a:path extrusionOk="0" h="120000" w="120000">
                  <a:moveTo>
                    <a:pt x="0" y="120000"/>
                  </a:moveTo>
                  <a:lnTo>
                    <a:pt x="0" y="120000"/>
                  </a:lnTo>
                  <a:cubicBezTo>
                    <a:pt x="0" y="53726"/>
                    <a:pt x="53726" y="0"/>
                    <a:pt x="120000" y="0"/>
                  </a:cubicBezTo>
                  <a:lnTo>
                    <a:pt x="120000" y="120000"/>
                  </a:lnTo>
                  <a:close/>
                </a:path>
              </a:pathLst>
            </a:custGeom>
            <a:solidFill>
              <a:srgbClr val="599BD5"/>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48" name="Google Shape;248;p12"/>
            <p:cNvSpPr txBox="1"/>
            <p:nvPr/>
          </p:nvSpPr>
          <p:spPr>
            <a:xfrm>
              <a:off x="3882006" y="2219182"/>
              <a:ext cx="1332280" cy="1332280"/>
            </a:xfrm>
            <a:prstGeom prst="rect">
              <a:avLst/>
            </a:prstGeom>
            <a:noFill/>
            <a:ln>
              <a:noFill/>
            </a:ln>
          </p:spPr>
          <p:txBody>
            <a:bodyPr anchorCtr="0" anchor="ctr" bIns="128000" lIns="128000" spcFirstLastPara="1" rIns="128000" wrap="square" tIns="128000">
              <a:noAutofit/>
            </a:bodyPr>
            <a:lstStyle/>
            <a:p>
              <a:pPr indent="0" lvl="0" marL="0" marR="0" rtl="0" algn="ctr">
                <a:lnSpc>
                  <a:spcPct val="9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Implisit marginalization </a:t>
              </a:r>
              <a:endParaRPr b="0" i="0" sz="1800" u="none" cap="none" strike="noStrike">
                <a:solidFill>
                  <a:schemeClr val="dk1"/>
                </a:solidFill>
                <a:latin typeface="Calibri"/>
                <a:ea typeface="Calibri"/>
                <a:cs typeface="Calibri"/>
                <a:sym typeface="Calibri"/>
              </a:endParaRPr>
            </a:p>
          </p:txBody>
        </p:sp>
        <p:sp>
          <p:nvSpPr>
            <p:cNvPr id="249" name="Google Shape;249;p12"/>
            <p:cNvSpPr/>
            <p:nvPr/>
          </p:nvSpPr>
          <p:spPr>
            <a:xfrm>
              <a:off x="4932537" y="1784048"/>
              <a:ext cx="650525" cy="565673"/>
            </a:xfrm>
            <a:custGeom>
              <a:rect b="b" l="l" r="r" t="t"/>
              <a:pathLst>
                <a:path extrusionOk="0" h="120000" w="120000">
                  <a:moveTo>
                    <a:pt x="6522" y="60000"/>
                  </a:moveTo>
                  <a:lnTo>
                    <a:pt x="6522" y="60000"/>
                  </a:lnTo>
                  <a:cubicBezTo>
                    <a:pt x="6522" y="34374"/>
                    <a:pt x="25367" y="12492"/>
                    <a:pt x="51107" y="8231"/>
                  </a:cubicBezTo>
                  <a:cubicBezTo>
                    <a:pt x="76848" y="3970"/>
                    <a:pt x="101961" y="18574"/>
                    <a:pt x="110521" y="42783"/>
                  </a:cubicBezTo>
                  <a:lnTo>
                    <a:pt x="116427" y="42783"/>
                  </a:lnTo>
                  <a:lnTo>
                    <a:pt x="106957" y="60000"/>
                  </a:lnTo>
                  <a:lnTo>
                    <a:pt x="90340" y="42783"/>
                  </a:lnTo>
                  <a:lnTo>
                    <a:pt x="95921" y="42783"/>
                  </a:lnTo>
                  <a:cubicBezTo>
                    <a:pt x="87358" y="27416"/>
                    <a:pt x="68572" y="19475"/>
                    <a:pt x="50448" y="23561"/>
                  </a:cubicBezTo>
                  <a:cubicBezTo>
                    <a:pt x="32324" y="27648"/>
                    <a:pt x="19565" y="42702"/>
                    <a:pt x="19565" y="60000"/>
                  </a:cubicBezTo>
                  <a:close/>
                </a:path>
              </a:pathLst>
            </a:custGeom>
            <a:solidFill>
              <a:srgbClr val="F7D5CB"/>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50" name="Google Shape;250;p12"/>
            <p:cNvSpPr/>
            <p:nvPr/>
          </p:nvSpPr>
          <p:spPr>
            <a:xfrm rot="10800000">
              <a:off x="4932537" y="2001615"/>
              <a:ext cx="650525" cy="565673"/>
            </a:xfrm>
            <a:custGeom>
              <a:rect b="b" l="l" r="r" t="t"/>
              <a:pathLst>
                <a:path extrusionOk="0" h="120000" w="120000">
                  <a:moveTo>
                    <a:pt x="6522" y="60000"/>
                  </a:moveTo>
                  <a:lnTo>
                    <a:pt x="6522" y="60000"/>
                  </a:lnTo>
                  <a:cubicBezTo>
                    <a:pt x="6522" y="34374"/>
                    <a:pt x="25367" y="12492"/>
                    <a:pt x="51107" y="8231"/>
                  </a:cubicBezTo>
                  <a:cubicBezTo>
                    <a:pt x="76848" y="3970"/>
                    <a:pt x="101961" y="18574"/>
                    <a:pt x="110521" y="42783"/>
                  </a:cubicBezTo>
                  <a:lnTo>
                    <a:pt x="116427" y="42783"/>
                  </a:lnTo>
                  <a:lnTo>
                    <a:pt x="106957" y="60000"/>
                  </a:lnTo>
                  <a:lnTo>
                    <a:pt x="90340" y="42783"/>
                  </a:lnTo>
                  <a:lnTo>
                    <a:pt x="95921" y="42783"/>
                  </a:lnTo>
                  <a:cubicBezTo>
                    <a:pt x="87358" y="27416"/>
                    <a:pt x="68572" y="19475"/>
                    <a:pt x="50448" y="23561"/>
                  </a:cubicBezTo>
                  <a:cubicBezTo>
                    <a:pt x="32324" y="27648"/>
                    <a:pt x="19565" y="42702"/>
                    <a:pt x="19565" y="60000"/>
                  </a:cubicBezTo>
                  <a:close/>
                </a:path>
              </a:pathLst>
            </a:custGeom>
            <a:solidFill>
              <a:srgbClr val="F7D5CB"/>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grpSp>
      <p:sp>
        <p:nvSpPr>
          <p:cNvPr id="251" name="Google Shape;251;p12"/>
          <p:cNvSpPr txBox="1"/>
          <p:nvPr/>
        </p:nvSpPr>
        <p:spPr>
          <a:xfrm>
            <a:off x="464695" y="1454044"/>
            <a:ext cx="2113614" cy="258532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mahasiswa waspada, fokus pada ancaman terhadap perasaan mereka, merasa bukan bagian dari kelas dan fokus rendah terhadap belajar </a:t>
            </a:r>
            <a:endParaRPr b="0" i="0" sz="1800" u="none" cap="none" strike="noStrike">
              <a:solidFill>
                <a:schemeClr val="dk1"/>
              </a:solidFill>
              <a:latin typeface="Calibri"/>
              <a:ea typeface="Calibri"/>
              <a:cs typeface="Calibri"/>
              <a:sym typeface="Calibri"/>
            </a:endParaRPr>
          </a:p>
        </p:txBody>
      </p:sp>
      <p:sp>
        <p:nvSpPr>
          <p:cNvPr id="252" name="Google Shape;252;p12"/>
          <p:cNvSpPr txBox="1"/>
          <p:nvPr/>
        </p:nvSpPr>
        <p:spPr>
          <a:xfrm>
            <a:off x="0" y="4392913"/>
            <a:ext cx="1407203" cy="175432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Tidak terencana dalam membangun lingkungan inklusif</a:t>
            </a:r>
            <a:endParaRPr b="0" i="0" sz="1800" u="none" cap="none" strike="noStrike">
              <a:solidFill>
                <a:schemeClr val="dk1"/>
              </a:solidFill>
              <a:latin typeface="Calibri"/>
              <a:ea typeface="Calibri"/>
              <a:cs typeface="Calibri"/>
              <a:sym typeface="Calibri"/>
            </a:endParaRPr>
          </a:p>
        </p:txBody>
      </p:sp>
      <p:sp>
        <p:nvSpPr>
          <p:cNvPr id="253" name="Google Shape;253;p12"/>
          <p:cNvSpPr/>
          <p:nvPr/>
        </p:nvSpPr>
        <p:spPr>
          <a:xfrm rot="5400000">
            <a:off x="1222950" y="4679179"/>
            <a:ext cx="464695" cy="479685"/>
          </a:xfrm>
          <a:prstGeom prst="down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chemeClr val="lt1"/>
              </a:solidFill>
              <a:latin typeface="Calibri"/>
              <a:ea typeface="Calibri"/>
              <a:cs typeface="Calibri"/>
              <a:sym typeface="Calibri"/>
            </a:endParaRPr>
          </a:p>
        </p:txBody>
      </p:sp>
      <p:sp>
        <p:nvSpPr>
          <p:cNvPr id="254" name="Google Shape;254;p12"/>
          <p:cNvSpPr/>
          <p:nvPr/>
        </p:nvSpPr>
        <p:spPr>
          <a:xfrm rot="5400000">
            <a:off x="2479624" y="1911246"/>
            <a:ext cx="464695" cy="479685"/>
          </a:xfrm>
          <a:prstGeom prst="down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chemeClr val="lt1"/>
              </a:solidFill>
              <a:latin typeface="Calibri"/>
              <a:ea typeface="Calibri"/>
              <a:cs typeface="Calibri"/>
              <a:sym typeface="Calibri"/>
            </a:endParaRPr>
          </a:p>
        </p:txBody>
      </p:sp>
      <p:sp>
        <p:nvSpPr>
          <p:cNvPr id="255" name="Google Shape;255;p12"/>
          <p:cNvSpPr txBox="1"/>
          <p:nvPr/>
        </p:nvSpPr>
        <p:spPr>
          <a:xfrm>
            <a:off x="10403174" y="1454044"/>
            <a:ext cx="1744935" cy="120028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Menyampaikan langsung posisi dosen terhadap inklusifitas</a:t>
            </a:r>
            <a:endParaRPr b="0" i="0" sz="1800" u="none" cap="none" strike="noStrike">
              <a:solidFill>
                <a:schemeClr val="dk1"/>
              </a:solidFill>
              <a:latin typeface="Calibri"/>
              <a:ea typeface="Calibri"/>
              <a:cs typeface="Calibri"/>
              <a:sym typeface="Calibri"/>
            </a:endParaRPr>
          </a:p>
        </p:txBody>
      </p:sp>
      <p:sp>
        <p:nvSpPr>
          <p:cNvPr id="256" name="Google Shape;256;p12"/>
          <p:cNvSpPr/>
          <p:nvPr/>
        </p:nvSpPr>
        <p:spPr>
          <a:xfrm rot="-5400000">
            <a:off x="10037165" y="1927836"/>
            <a:ext cx="464695" cy="479685"/>
          </a:xfrm>
          <a:prstGeom prst="down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chemeClr val="lt1"/>
              </a:solidFill>
              <a:latin typeface="Calibri"/>
              <a:ea typeface="Calibri"/>
              <a:cs typeface="Calibri"/>
              <a:sym typeface="Calibri"/>
            </a:endParaRPr>
          </a:p>
        </p:txBody>
      </p:sp>
      <p:sp>
        <p:nvSpPr>
          <p:cNvPr id="257" name="Google Shape;257;p12"/>
          <p:cNvSpPr txBox="1"/>
          <p:nvPr/>
        </p:nvSpPr>
        <p:spPr>
          <a:xfrm>
            <a:off x="10389434" y="4324850"/>
            <a:ext cx="1802565" cy="175432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mahasiswa tidak menjumpai satupun dosen secara jelas berpihak pada inklusifitas</a:t>
            </a:r>
            <a:endParaRPr b="0" i="0" sz="1800" u="none" cap="none" strike="noStrike">
              <a:solidFill>
                <a:schemeClr val="dk1"/>
              </a:solidFill>
              <a:latin typeface="Calibri"/>
              <a:ea typeface="Calibri"/>
              <a:cs typeface="Calibri"/>
              <a:sym typeface="Calibri"/>
            </a:endParaRPr>
          </a:p>
        </p:txBody>
      </p:sp>
      <p:sp>
        <p:nvSpPr>
          <p:cNvPr id="258" name="Google Shape;258;p12"/>
          <p:cNvSpPr/>
          <p:nvPr/>
        </p:nvSpPr>
        <p:spPr>
          <a:xfrm rot="-5400000">
            <a:off x="9666159" y="4547918"/>
            <a:ext cx="464695" cy="479685"/>
          </a:xfrm>
          <a:prstGeom prst="down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14"/>
          <p:cNvSpPr txBox="1"/>
          <p:nvPr/>
        </p:nvSpPr>
        <p:spPr>
          <a:xfrm>
            <a:off x="705853" y="774198"/>
            <a:ext cx="105156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Perilaku Sosial and “microbehaviors”</a:t>
            </a:r>
            <a:endParaRPr b="0" i="0" sz="4400" u="none" cap="none" strike="noStrike">
              <a:solidFill>
                <a:schemeClr val="dk1"/>
              </a:solidFill>
              <a:latin typeface="Calibri"/>
              <a:ea typeface="Calibri"/>
              <a:cs typeface="Calibri"/>
              <a:sym typeface="Calibri"/>
            </a:endParaRPr>
          </a:p>
        </p:txBody>
      </p:sp>
      <p:sp>
        <p:nvSpPr>
          <p:cNvPr id="264" name="Google Shape;264;p14"/>
          <p:cNvSpPr txBox="1"/>
          <p:nvPr/>
        </p:nvSpPr>
        <p:spPr>
          <a:xfrm>
            <a:off x="838200" y="1825625"/>
            <a:ext cx="10515600" cy="4351338"/>
          </a:xfrm>
          <a:prstGeom prst="rect">
            <a:avLst/>
          </a:prstGeom>
          <a:noFill/>
          <a:ln>
            <a:noFill/>
          </a:ln>
        </p:spPr>
        <p:txBody>
          <a:bodyPr anchorCtr="0" anchor="t" bIns="45700" lIns="91425" spcFirstLastPara="1" rIns="91425" wrap="square" tIns="45700">
            <a:normAutofit lnSpcReduction="10000"/>
          </a:bodyPr>
          <a:lstStyle/>
          <a:p>
            <a:pPr indent="0" lvl="0" marL="231775" marR="0" rtl="0" algn="l">
              <a:lnSpc>
                <a:spcPct val="90000"/>
              </a:lnSpc>
              <a:spcBef>
                <a:spcPts val="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Keyakinan eksplisit tentang perilaku yang dapat dikendalikan, misalnya, seberapa ramah kata-kata kita. (McConnell &amp; Leibold 2001; Dovidio et al. 2002)</a:t>
            </a:r>
            <a:endParaRPr b="0" i="0" sz="1400" u="none" cap="none" strike="noStrike">
              <a:solidFill>
                <a:srgbClr val="000000"/>
              </a:solidFill>
              <a:latin typeface="Arial"/>
              <a:ea typeface="Arial"/>
              <a:cs typeface="Arial"/>
              <a:sym typeface="Arial"/>
            </a:endParaRPr>
          </a:p>
          <a:p>
            <a:pPr indent="0" lvl="0" marL="231775" marR="0" rtl="0" algn="l">
              <a:lnSpc>
                <a:spcPct val="90000"/>
              </a:lnSpc>
              <a:spcBef>
                <a:spcPts val="0"/>
              </a:spcBef>
              <a:spcAft>
                <a:spcPts val="0"/>
              </a:spcAft>
              <a:buClr>
                <a:schemeClr val="dk1"/>
              </a:buClr>
              <a:buSzPts val="2800"/>
              <a:buFont typeface="Arial"/>
              <a:buNone/>
            </a:pPr>
            <a:br>
              <a:rPr b="0" i="0" lang="en-US" sz="2800" u="none" cap="none" strike="noStrike">
                <a:solidFill>
                  <a:schemeClr val="dk1"/>
                </a:solidFill>
                <a:latin typeface="Calibri"/>
                <a:ea typeface="Calibri"/>
                <a:cs typeface="Calibri"/>
                <a:sym typeface="Calibri"/>
              </a:rPr>
            </a:br>
            <a:r>
              <a:rPr b="0" i="0" lang="en-US" sz="2800" u="none" cap="none" strike="noStrike">
                <a:solidFill>
                  <a:schemeClr val="dk1"/>
                </a:solidFill>
                <a:latin typeface="Calibri"/>
                <a:ea typeface="Calibri"/>
                <a:cs typeface="Calibri"/>
                <a:sym typeface="Calibri"/>
              </a:rPr>
              <a:t> Implisit bias memprediksi perilaku diam-diam dan halus </a:t>
            </a:r>
            <a:br>
              <a:rPr b="0" i="0" lang="en-US" sz="2800" u="none" cap="none" strike="noStrike">
                <a:solidFill>
                  <a:schemeClr val="dk1"/>
                </a:solidFill>
                <a:latin typeface="Calibri"/>
                <a:ea typeface="Calibri"/>
                <a:cs typeface="Calibri"/>
                <a:sym typeface="Calibri"/>
              </a:rPr>
            </a:br>
            <a:endParaRPr b="0" i="0" sz="2800" u="none" cap="none" strike="noStrike">
              <a:solidFill>
                <a:schemeClr val="dk1"/>
              </a:solidFill>
              <a:latin typeface="Calibri"/>
              <a:ea typeface="Calibri"/>
              <a:cs typeface="Calibri"/>
              <a:sym typeface="Calibri"/>
            </a:endParaRPr>
          </a:p>
          <a:p>
            <a:pPr indent="0" lvl="0" marL="750888" marR="0" rtl="0" algn="l">
              <a:lnSpc>
                <a:spcPct val="90000"/>
              </a:lnSpc>
              <a:spcBef>
                <a:spcPts val="100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seberapa cepat kita berkedip?</a:t>
            </a:r>
            <a:br>
              <a:rPr b="0" i="0" lang="en-US" sz="2800" u="none" cap="none" strike="noStrike">
                <a:solidFill>
                  <a:schemeClr val="dk1"/>
                </a:solidFill>
                <a:latin typeface="Calibri"/>
                <a:ea typeface="Calibri"/>
                <a:cs typeface="Calibri"/>
                <a:sym typeface="Calibri"/>
              </a:rPr>
            </a:br>
            <a:r>
              <a:rPr b="0" i="0" lang="en-US" sz="2800" u="none" cap="none" strike="noStrike">
                <a:solidFill>
                  <a:schemeClr val="dk1"/>
                </a:solidFill>
                <a:latin typeface="Calibri"/>
                <a:ea typeface="Calibri"/>
                <a:cs typeface="Calibri"/>
                <a:sym typeface="Calibri"/>
              </a:rPr>
              <a:t>seberapa jauh kita duduk </a:t>
            </a:r>
            <a:br>
              <a:rPr b="0" i="0" lang="en-US" sz="2800" u="none" cap="none" strike="noStrike">
                <a:solidFill>
                  <a:schemeClr val="dk1"/>
                </a:solidFill>
                <a:latin typeface="Calibri"/>
                <a:ea typeface="Calibri"/>
                <a:cs typeface="Calibri"/>
                <a:sym typeface="Calibri"/>
              </a:rPr>
            </a:br>
            <a:r>
              <a:rPr b="0" i="0" lang="en-US" sz="2800" u="none" cap="none" strike="noStrike">
                <a:solidFill>
                  <a:schemeClr val="dk1"/>
                </a:solidFill>
                <a:latin typeface="Calibri"/>
                <a:ea typeface="Calibri"/>
                <a:cs typeface="Calibri"/>
                <a:sym typeface="Calibri"/>
              </a:rPr>
              <a:t>apakah kita condong ke depan atau ke belakang?</a:t>
            </a:r>
            <a:br>
              <a:rPr b="0" i="0" lang="en-US" sz="2800" u="none" cap="none" strike="noStrike">
                <a:solidFill>
                  <a:schemeClr val="dk1"/>
                </a:solidFill>
                <a:latin typeface="Calibri"/>
                <a:ea typeface="Calibri"/>
                <a:cs typeface="Calibri"/>
                <a:sym typeface="Calibri"/>
              </a:rPr>
            </a:br>
            <a:r>
              <a:rPr b="0" i="0" lang="en-US" sz="2800" u="none" cap="none" strike="noStrike">
                <a:solidFill>
                  <a:schemeClr val="dk1"/>
                </a:solidFill>
                <a:latin typeface="Calibri"/>
                <a:ea typeface="Calibri"/>
                <a:cs typeface="Calibri"/>
                <a:sym typeface="Calibri"/>
              </a:rPr>
              <a:t>berapa banyak kontak mata yang kita lakukan? </a:t>
            </a:r>
            <a:br>
              <a:rPr b="0" i="0" lang="en-US" sz="2800" u="none" cap="none" strike="noStrike">
                <a:solidFill>
                  <a:schemeClr val="dk1"/>
                </a:solidFill>
                <a:latin typeface="Calibri"/>
                <a:ea typeface="Calibri"/>
                <a:cs typeface="Calibri"/>
                <a:sym typeface="Calibri"/>
              </a:rPr>
            </a:br>
            <a:r>
              <a:rPr b="0" i="0" lang="en-US" sz="2800" u="none" cap="none" strike="noStrike">
                <a:solidFill>
                  <a:schemeClr val="dk1"/>
                </a:solidFill>
                <a:latin typeface="Calibri"/>
                <a:ea typeface="Calibri"/>
                <a:cs typeface="Calibri"/>
                <a:sym typeface="Calibri"/>
              </a:rPr>
              <a:t>bagaimana kita menertawakan lelucon?</a:t>
            </a:r>
            <a:endParaRPr b="0" i="0" sz="28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15"/>
          <p:cNvSpPr txBox="1"/>
          <p:nvPr/>
        </p:nvSpPr>
        <p:spPr>
          <a:xfrm>
            <a:off x="838200" y="581693"/>
            <a:ext cx="105156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Mengubah Eksplisit menjadi Implisit</a:t>
            </a:r>
            <a:endParaRPr b="0" i="0" sz="4400" u="none" cap="none" strike="noStrike">
              <a:solidFill>
                <a:schemeClr val="dk1"/>
              </a:solidFill>
              <a:latin typeface="Calibri"/>
              <a:ea typeface="Calibri"/>
              <a:cs typeface="Calibri"/>
              <a:sym typeface="Calibri"/>
            </a:endParaRPr>
          </a:p>
        </p:txBody>
      </p:sp>
      <p:sp>
        <p:nvSpPr>
          <p:cNvPr id="270" name="Google Shape;270;p15"/>
          <p:cNvSpPr txBox="1"/>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marR="0" rtl="0" algn="l">
              <a:lnSpc>
                <a:spcPct val="90000"/>
              </a:lnSpc>
              <a:spcBef>
                <a:spcPts val="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Setiap individu membentuk eksplisit bias sejak kecil, namun secara perlahan belajar untuk tidak menyatakan secara langsung</a:t>
            </a:r>
            <a:endParaRPr b="0" i="0" sz="1400" u="none" cap="none" strike="noStrike">
              <a:solidFill>
                <a:srgbClr val="000000"/>
              </a:solidFill>
              <a:latin typeface="Arial"/>
              <a:ea typeface="Arial"/>
              <a:cs typeface="Arial"/>
              <a:sym typeface="Arial"/>
            </a:endParaRPr>
          </a:p>
          <a:p>
            <a:pPr indent="0" lvl="0" marL="463550" marR="0" rtl="0" algn="l">
              <a:lnSpc>
                <a:spcPct val="90000"/>
              </a:lnSpc>
              <a:spcBef>
                <a:spcPts val="100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a:p>
            <a:pPr indent="-228600" lvl="0" marL="228600" marR="0" rtl="0" algn="l">
              <a:lnSpc>
                <a:spcPct val="90000"/>
              </a:lnSpc>
              <a:spcBef>
                <a:spcPts val="1000"/>
              </a:spcBef>
              <a:spcAft>
                <a:spcPts val="0"/>
              </a:spcAft>
              <a:buClr>
                <a:schemeClr val="dk1"/>
              </a:buClr>
              <a:buSzPts val="3600"/>
              <a:buFont typeface="Arial"/>
              <a:buChar char="•"/>
            </a:pPr>
            <a:r>
              <a:rPr b="0" i="0" lang="en-US" sz="3600" u="none" cap="none" strike="noStrike">
                <a:solidFill>
                  <a:schemeClr val="dk1"/>
                </a:solidFill>
                <a:latin typeface="Calibri"/>
                <a:ea typeface="Calibri"/>
                <a:cs typeface="Calibri"/>
                <a:sym typeface="Calibri"/>
              </a:rPr>
              <a:t>Explicit bias + lingkungan anti-prejudice = implicit bias</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chemeClr val="dk1"/>
              </a:buClr>
              <a:buSzPts val="3600"/>
              <a:buFont typeface="Arial"/>
              <a:buChar char="•"/>
            </a:pPr>
            <a:r>
              <a:rPr b="0" i="0" lang="en-US" sz="3600" u="none" cap="none" strike="noStrike">
                <a:solidFill>
                  <a:schemeClr val="dk1"/>
                </a:solidFill>
                <a:latin typeface="Calibri"/>
                <a:ea typeface="Calibri"/>
                <a:cs typeface="Calibri"/>
                <a:sym typeface="Calibri"/>
              </a:rPr>
              <a:t> Implicit bias + normalizing prejudice = explicit bias</a:t>
            </a:r>
            <a:endParaRPr b="0" i="0" sz="36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16"/>
          <p:cNvSpPr txBox="1"/>
          <p:nvPr/>
        </p:nvSpPr>
        <p:spPr>
          <a:xfrm>
            <a:off x="633663" y="718869"/>
            <a:ext cx="105156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Latihan: identifikasi </a:t>
            </a:r>
            <a:r>
              <a:rPr b="0" i="1" lang="en-US" sz="4400" u="none" cap="none" strike="noStrike">
                <a:solidFill>
                  <a:schemeClr val="dk1"/>
                </a:solidFill>
                <a:latin typeface="Calibri"/>
                <a:ea typeface="Calibri"/>
                <a:cs typeface="Calibri"/>
                <a:sym typeface="Calibri"/>
              </a:rPr>
              <a:t>microagressions</a:t>
            </a:r>
            <a:endParaRPr b="0" i="1" sz="4400" u="none" cap="none" strike="noStrike">
              <a:solidFill>
                <a:schemeClr val="dk1"/>
              </a:solidFill>
              <a:latin typeface="Calibri"/>
              <a:ea typeface="Calibri"/>
              <a:cs typeface="Calibri"/>
              <a:sym typeface="Calibri"/>
            </a:endParaRPr>
          </a:p>
        </p:txBody>
      </p:sp>
      <p:sp>
        <p:nvSpPr>
          <p:cNvPr id="276" name="Google Shape;276;p16"/>
          <p:cNvSpPr txBox="1"/>
          <p:nvPr/>
        </p:nvSpPr>
        <p:spPr>
          <a:xfrm>
            <a:off x="838200" y="1825625"/>
            <a:ext cx="10515600" cy="4351338"/>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l">
              <a:lnSpc>
                <a:spcPct val="90000"/>
              </a:lnSpc>
              <a:spcBef>
                <a:spcPts val="0"/>
              </a:spcBef>
              <a:spcAft>
                <a:spcPts val="0"/>
              </a:spcAft>
              <a:buClr>
                <a:schemeClr val="dk1"/>
              </a:buClr>
              <a:buSzPct val="90322"/>
              <a:buFont typeface="Arial"/>
              <a:buNone/>
            </a:pPr>
            <a:r>
              <a:rPr b="0" i="0" lang="en-US" sz="3100" u="none" cap="none" strike="noStrike">
                <a:solidFill>
                  <a:schemeClr val="dk1"/>
                </a:solidFill>
                <a:latin typeface="Calibri"/>
                <a:ea typeface="Calibri"/>
                <a:cs typeface="Calibri"/>
                <a:sym typeface="Calibri"/>
              </a:rPr>
              <a:t>Rudi menggunakan tongkat penyangga untuk berjalan. Ketika ia sedang duduk di selasar, ada seseorang duduk di sebelahnya dan bertanya “Kamu sakit apa?”, “Aku turut prihatin, yang sabar ya”</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chemeClr val="dk1"/>
              </a:buClr>
              <a:buSzPct val="90322"/>
              <a:buFont typeface="Arial"/>
              <a:buNone/>
            </a:pPr>
            <a:r>
              <a:t/>
            </a:r>
            <a:endParaRPr b="0" i="0" sz="31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ct val="100000"/>
              <a:buFont typeface="Arial"/>
              <a:buNone/>
            </a:pPr>
            <a:r>
              <a:rPr b="0" i="0" lang="en-US" sz="2800" u="none" cap="none" strike="noStrike">
                <a:solidFill>
                  <a:schemeClr val="dk1"/>
                </a:solidFill>
                <a:latin typeface="Calibri"/>
                <a:ea typeface="Calibri"/>
                <a:cs typeface="Calibri"/>
                <a:sym typeface="Calibri"/>
              </a:rPr>
              <a:t>Apakah ini termasuk microaggressions?</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chemeClr val="dk1"/>
              </a:buClr>
              <a:buSzPct val="100000"/>
              <a:buFont typeface="Arial"/>
              <a:buNone/>
            </a:pPr>
            <a:r>
              <a:rPr b="0" i="0" lang="en-US" sz="2800" u="none" cap="none" strike="noStrike">
                <a:solidFill>
                  <a:schemeClr val="dk1"/>
                </a:solidFill>
                <a:latin typeface="Calibri"/>
                <a:ea typeface="Calibri"/>
                <a:cs typeface="Calibri"/>
                <a:sym typeface="Calibri"/>
              </a:rPr>
              <a:t>Apa alasannya?</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chemeClr val="dk1"/>
              </a:buClr>
              <a:buSzPct val="100000"/>
              <a:buFont typeface="Arial"/>
              <a:buNone/>
            </a:pPr>
            <a:r>
              <a:rPr b="0" i="0" lang="en-US" sz="2800" u="none" cap="none" strike="noStrike">
                <a:solidFill>
                  <a:schemeClr val="dk1"/>
                </a:solidFill>
                <a:latin typeface="Calibri"/>
                <a:ea typeface="Calibri"/>
                <a:cs typeface="Calibri"/>
                <a:sym typeface="Calibri"/>
              </a:rPr>
              <a:t>Termasuk di kuadran yang mana?</a:t>
            </a:r>
            <a:endParaRPr b="0" i="0" sz="28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ct val="1000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ct val="100000"/>
              <a:buFont typeface="Arial"/>
              <a:buNone/>
            </a:pPr>
            <a:r>
              <a:rPr b="0" i="0" lang="en-US" sz="2800" u="none" cap="none" strike="noStrike">
                <a:solidFill>
                  <a:schemeClr val="dk1"/>
                </a:solidFill>
                <a:latin typeface="Calibri"/>
                <a:ea typeface="Calibri"/>
                <a:cs typeface="Calibri"/>
                <a:sym typeface="Calibri"/>
              </a:rPr>
              <a:t>2-3 menit kerja individu</a:t>
            </a:r>
            <a:endParaRPr b="0" i="0" sz="28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ct val="100000"/>
              <a:buFont typeface="Arial"/>
              <a:buNone/>
            </a:pPr>
            <a:r>
              <a:rPr b="0" i="0" lang="en-US" sz="2800" u="none" cap="none" strike="noStrike">
                <a:solidFill>
                  <a:schemeClr val="dk1"/>
                </a:solidFill>
                <a:latin typeface="Calibri"/>
                <a:ea typeface="Calibri"/>
                <a:cs typeface="Calibri"/>
                <a:sym typeface="Calibri"/>
              </a:rPr>
              <a:t>5 menit diskusi dengan teman 1 meja </a:t>
            </a:r>
            <a:endParaRPr b="0" i="0" sz="28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ct val="100000"/>
              <a:buFont typeface="Arial"/>
              <a:buNone/>
            </a:pPr>
            <a:r>
              <a:rPr b="0" i="0" lang="en-US" sz="2800" u="none" cap="none" strike="noStrike">
                <a:solidFill>
                  <a:schemeClr val="dk1"/>
                </a:solidFill>
                <a:latin typeface="Calibri"/>
                <a:ea typeface="Calibri"/>
                <a:cs typeface="Calibri"/>
                <a:sym typeface="Calibri"/>
              </a:rPr>
              <a:t>10 menit diskusi kelas </a:t>
            </a:r>
            <a:endParaRPr b="0" i="0" sz="28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17"/>
          <p:cNvSpPr txBox="1"/>
          <p:nvPr/>
        </p:nvSpPr>
        <p:spPr>
          <a:xfrm>
            <a:off x="838200" y="1115761"/>
            <a:ext cx="10515600" cy="4351338"/>
          </a:xfrm>
          <a:prstGeom prst="rect">
            <a:avLst/>
          </a:prstGeom>
          <a:noFill/>
          <a:ln>
            <a:noFill/>
          </a:ln>
        </p:spPr>
        <p:txBody>
          <a:bodyPr anchorCtr="0" anchor="t" bIns="45700" lIns="91425" spcFirstLastPara="1" rIns="91425" wrap="square" tIns="45700">
            <a:normAutofit lnSpcReduction="10000"/>
          </a:bodyPr>
          <a:lstStyle/>
          <a:p>
            <a:pPr indent="0" lvl="0" marL="0" marR="0" rtl="0" algn="l">
              <a:lnSpc>
                <a:spcPct val="90000"/>
              </a:lnSpc>
              <a:spcBef>
                <a:spcPts val="0"/>
              </a:spcBef>
              <a:spcAft>
                <a:spcPts val="0"/>
              </a:spcAft>
              <a:buClr>
                <a:srgbClr val="000000"/>
              </a:buClr>
              <a:buSzPts val="4000"/>
              <a:buFont typeface="Arial"/>
              <a:buNone/>
            </a:pPr>
            <a:r>
              <a:rPr b="0" i="0" lang="en-US" sz="4000" u="none" cap="none" strike="noStrike">
                <a:solidFill>
                  <a:srgbClr val="000000"/>
                </a:solidFill>
                <a:latin typeface="Calibri"/>
                <a:ea typeface="Calibri"/>
                <a:cs typeface="Calibri"/>
                <a:sym typeface="Calibri"/>
              </a:rPr>
              <a:t>Terdapat 5 kasus </a:t>
            </a:r>
            <a:endParaRPr b="0" i="0" sz="2800" u="none" cap="none" strike="noStrike">
              <a:solidFill>
                <a:schemeClr val="dk1"/>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4000"/>
              <a:buFont typeface="Arial"/>
              <a:buNone/>
            </a:pPr>
            <a:r>
              <a:rPr b="0" i="0" lang="en-US" sz="4000" u="none" cap="none" strike="noStrike">
                <a:solidFill>
                  <a:srgbClr val="000000"/>
                </a:solidFill>
                <a:latin typeface="Calibri"/>
                <a:ea typeface="Calibri"/>
                <a:cs typeface="Calibri"/>
                <a:sym typeface="Calibri"/>
              </a:rPr>
              <a:t>Kelompokkan dalam kriteria: </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rgbClr val="000000"/>
              </a:buClr>
              <a:buSzPts val="4000"/>
              <a:buFont typeface="Arial"/>
              <a:buNone/>
            </a:pPr>
            <a:r>
              <a:t/>
            </a:r>
            <a:endParaRPr b="0" i="0" sz="4000" u="none" cap="none" strike="noStrike">
              <a:solidFill>
                <a:srgbClr val="000000"/>
              </a:solidFill>
              <a:latin typeface="Calibri"/>
              <a:ea typeface="Calibri"/>
              <a:cs typeface="Calibri"/>
              <a:sym typeface="Calibri"/>
            </a:endParaRPr>
          </a:p>
          <a:p>
            <a:pPr indent="-254000" lvl="0" marL="228600" marR="0" rtl="0" algn="l">
              <a:lnSpc>
                <a:spcPct val="90000"/>
              </a:lnSpc>
              <a:spcBef>
                <a:spcPts val="0"/>
              </a:spcBef>
              <a:spcAft>
                <a:spcPts val="0"/>
              </a:spcAft>
              <a:buClr>
                <a:srgbClr val="000000"/>
              </a:buClr>
              <a:buSzPts val="4000"/>
              <a:buFont typeface="Calibri"/>
              <a:buAutoNum type="arabicPeriod"/>
            </a:pPr>
            <a:r>
              <a:rPr b="0" i="0" lang="en-US" sz="4000" u="none" cap="none" strike="noStrike">
                <a:solidFill>
                  <a:srgbClr val="000000"/>
                </a:solidFill>
                <a:latin typeface="Calibri"/>
                <a:ea typeface="Calibri"/>
                <a:cs typeface="Calibri"/>
                <a:sym typeface="Calibri"/>
              </a:rPr>
              <a:t>Explicit marginalization </a:t>
            </a:r>
            <a:endParaRPr b="0" i="0" sz="2800" u="none" cap="none" strike="noStrike">
              <a:solidFill>
                <a:schemeClr val="dk1"/>
              </a:solidFill>
              <a:latin typeface="Calibri"/>
              <a:ea typeface="Calibri"/>
              <a:cs typeface="Calibri"/>
              <a:sym typeface="Calibri"/>
            </a:endParaRPr>
          </a:p>
          <a:p>
            <a:pPr indent="-254000" lvl="0" marL="228600" marR="0" rtl="0" algn="l">
              <a:lnSpc>
                <a:spcPct val="90000"/>
              </a:lnSpc>
              <a:spcBef>
                <a:spcPts val="0"/>
              </a:spcBef>
              <a:spcAft>
                <a:spcPts val="0"/>
              </a:spcAft>
              <a:buClr>
                <a:srgbClr val="000000"/>
              </a:buClr>
              <a:buSzPts val="4000"/>
              <a:buFont typeface="Calibri"/>
              <a:buAutoNum type="arabicPeriod"/>
            </a:pPr>
            <a:r>
              <a:rPr b="0" i="0" lang="en-US" sz="4000" u="none" cap="none" strike="noStrike">
                <a:solidFill>
                  <a:srgbClr val="000000"/>
                </a:solidFill>
                <a:latin typeface="Calibri"/>
                <a:ea typeface="Calibri"/>
                <a:cs typeface="Calibri"/>
                <a:sym typeface="Calibri"/>
              </a:rPr>
              <a:t>Eksplisit inclusion</a:t>
            </a:r>
            <a:endParaRPr b="0" i="0" sz="2800" u="none" cap="none" strike="noStrike">
              <a:solidFill>
                <a:schemeClr val="dk1"/>
              </a:solidFill>
              <a:latin typeface="Calibri"/>
              <a:ea typeface="Calibri"/>
              <a:cs typeface="Calibri"/>
              <a:sym typeface="Calibri"/>
            </a:endParaRPr>
          </a:p>
          <a:p>
            <a:pPr indent="-254000" lvl="0" marL="228600" marR="0" rtl="0" algn="l">
              <a:lnSpc>
                <a:spcPct val="90000"/>
              </a:lnSpc>
              <a:spcBef>
                <a:spcPts val="0"/>
              </a:spcBef>
              <a:spcAft>
                <a:spcPts val="0"/>
              </a:spcAft>
              <a:buClr>
                <a:srgbClr val="000000"/>
              </a:buClr>
              <a:buSzPts val="4000"/>
              <a:buFont typeface="Calibri"/>
              <a:buAutoNum type="arabicPeriod"/>
            </a:pPr>
            <a:r>
              <a:rPr b="0" i="0" lang="en-US" sz="4000" u="none" cap="none" strike="noStrike">
                <a:solidFill>
                  <a:srgbClr val="000000"/>
                </a:solidFill>
                <a:latin typeface="Calibri"/>
                <a:ea typeface="Calibri"/>
                <a:cs typeface="Calibri"/>
                <a:sym typeface="Calibri"/>
              </a:rPr>
              <a:t>Implisit marginalisation </a:t>
            </a:r>
            <a:endParaRPr b="0" i="0" sz="2800" u="none" cap="none" strike="noStrike">
              <a:solidFill>
                <a:schemeClr val="dk1"/>
              </a:solidFill>
              <a:latin typeface="Calibri"/>
              <a:ea typeface="Calibri"/>
              <a:cs typeface="Calibri"/>
              <a:sym typeface="Calibri"/>
            </a:endParaRPr>
          </a:p>
          <a:p>
            <a:pPr indent="-254000" lvl="0" marL="228600" marR="0" rtl="0" algn="l">
              <a:lnSpc>
                <a:spcPct val="90000"/>
              </a:lnSpc>
              <a:spcBef>
                <a:spcPts val="0"/>
              </a:spcBef>
              <a:spcAft>
                <a:spcPts val="0"/>
              </a:spcAft>
              <a:buClr>
                <a:srgbClr val="000000"/>
              </a:buClr>
              <a:buSzPts val="4000"/>
              <a:buFont typeface="Calibri"/>
              <a:buAutoNum type="arabicPeriod"/>
            </a:pPr>
            <a:r>
              <a:rPr b="0" i="0" lang="en-US" sz="4000" u="none" cap="none" strike="noStrike">
                <a:solidFill>
                  <a:srgbClr val="000000"/>
                </a:solidFill>
                <a:latin typeface="Calibri"/>
                <a:ea typeface="Calibri"/>
                <a:cs typeface="Calibri"/>
                <a:sym typeface="Calibri"/>
              </a:rPr>
              <a:t>Implisit inclusion </a:t>
            </a:r>
            <a:endParaRPr b="0" i="0" sz="2800" u="none" cap="none" strike="noStrike">
              <a:solidFill>
                <a:schemeClr val="dk1"/>
              </a:solidFill>
              <a:latin typeface="Calibri"/>
              <a:ea typeface="Calibri"/>
              <a:cs typeface="Calibri"/>
              <a:sym typeface="Calibri"/>
            </a:endParaRPr>
          </a:p>
          <a:p>
            <a:pPr indent="-50800" lvl="0" marL="228600" marR="0" rtl="0" algn="l">
              <a:lnSpc>
                <a:spcPct val="90000"/>
              </a:lnSpc>
              <a:spcBef>
                <a:spcPts val="100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p:txBody>
      </p:sp>
      <p:sp>
        <p:nvSpPr>
          <p:cNvPr id="282" name="Google Shape;282;p17"/>
          <p:cNvSpPr txBox="1"/>
          <p:nvPr/>
        </p:nvSpPr>
        <p:spPr>
          <a:xfrm>
            <a:off x="3633522" y="0"/>
            <a:ext cx="7720200" cy="962400"/>
          </a:xfrm>
          <a:prstGeom prst="rect">
            <a:avLst/>
          </a:prstGeom>
          <a:noFill/>
          <a:ln>
            <a:noFill/>
          </a:ln>
        </p:spPr>
        <p:txBody>
          <a:bodyPr anchorCtr="0" anchor="ctr" bIns="45700" lIns="91425" spcFirstLastPara="1" rIns="91425" wrap="square" tIns="45700">
            <a:normAutofit fontScale="92500"/>
          </a:bodyPr>
          <a:lstStyle/>
          <a:p>
            <a:pPr indent="0" lvl="0" marL="0" marR="0" rtl="0" algn="l">
              <a:lnSpc>
                <a:spcPct val="90000"/>
              </a:lnSpc>
              <a:spcBef>
                <a:spcPts val="0"/>
              </a:spcBef>
              <a:spcAft>
                <a:spcPts val="0"/>
              </a:spcAft>
              <a:buClr>
                <a:schemeClr val="dk1"/>
              </a:buClr>
              <a:buSzPct val="100000"/>
              <a:buFont typeface="Calibri"/>
              <a:buNone/>
            </a:pPr>
            <a:r>
              <a:rPr b="0" i="0" lang="en-US" sz="4400" u="none" cap="none" strike="noStrike">
                <a:solidFill>
                  <a:schemeClr val="dk1"/>
                </a:solidFill>
                <a:latin typeface="Calibri"/>
                <a:ea typeface="Calibri"/>
                <a:cs typeface="Calibri"/>
                <a:sym typeface="Calibri"/>
              </a:rPr>
              <a:t>Diskusi kelompok bersama mentor  </a:t>
            </a:r>
            <a:endParaRPr b="0" i="0" sz="4400" u="none" cap="none" strike="noStrike">
              <a:solidFill>
                <a:schemeClr val="dk1"/>
              </a:solidFill>
              <a:latin typeface="Calibri"/>
              <a:ea typeface="Calibri"/>
              <a:cs typeface="Calibri"/>
              <a:sym typeface="Calibri"/>
            </a:endParaRPr>
          </a:p>
        </p:txBody>
      </p:sp>
      <p:pic>
        <p:nvPicPr>
          <p:cNvPr id="283" name="Google Shape;283;p17"/>
          <p:cNvPicPr preferRelativeResize="0"/>
          <p:nvPr/>
        </p:nvPicPr>
        <p:blipFill rotWithShape="1">
          <a:blip r:embed="rId3">
            <a:alphaModFix/>
          </a:blip>
          <a:srcRect b="0" l="0" r="0" t="0"/>
          <a:stretch/>
        </p:blipFill>
        <p:spPr>
          <a:xfrm>
            <a:off x="6709275" y="2387925"/>
            <a:ext cx="5371649" cy="26231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18"/>
          <p:cNvSpPr txBox="1"/>
          <p:nvPr/>
        </p:nvSpPr>
        <p:spPr>
          <a:xfrm>
            <a:off x="3633537" y="1"/>
            <a:ext cx="6372726" cy="962526"/>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Diskusi kelompok </a:t>
            </a:r>
            <a:endParaRPr b="0" i="0" sz="4400" u="none" cap="none" strike="noStrike">
              <a:solidFill>
                <a:schemeClr val="dk1"/>
              </a:solidFill>
              <a:latin typeface="Calibri"/>
              <a:ea typeface="Calibri"/>
              <a:cs typeface="Calibri"/>
              <a:sym typeface="Calibri"/>
            </a:endParaRPr>
          </a:p>
        </p:txBody>
      </p:sp>
      <p:sp>
        <p:nvSpPr>
          <p:cNvPr id="289" name="Google Shape;289;p18"/>
          <p:cNvSpPr txBox="1"/>
          <p:nvPr/>
        </p:nvSpPr>
        <p:spPr>
          <a:xfrm>
            <a:off x="753979" y="1115762"/>
            <a:ext cx="10515600" cy="4351338"/>
          </a:xfrm>
          <a:prstGeom prst="rect">
            <a:avLst/>
          </a:prstGeom>
          <a:noFill/>
          <a:ln>
            <a:noFill/>
          </a:ln>
        </p:spPr>
        <p:txBody>
          <a:bodyPr anchorCtr="0" anchor="t" bIns="45700" lIns="91425" spcFirstLastPara="1" rIns="91425" wrap="square" tIns="45700">
            <a:noAutofit/>
          </a:bodyPr>
          <a:lstStyle/>
          <a:p>
            <a:pPr indent="-367517" lvl="0" marL="457200" marR="0" rtl="0" algn="l">
              <a:lnSpc>
                <a:spcPct val="70000"/>
              </a:lnSpc>
              <a:spcBef>
                <a:spcPts val="1000"/>
              </a:spcBef>
              <a:spcAft>
                <a:spcPts val="0"/>
              </a:spcAft>
              <a:buClr>
                <a:schemeClr val="dk1"/>
              </a:buClr>
              <a:buSzPts val="2187"/>
              <a:buFont typeface="Arial"/>
              <a:buAutoNum type="arabicPeriod"/>
            </a:pPr>
            <a:r>
              <a:rPr b="0" i="0" lang="en-US" sz="2231" u="none" cap="none" strike="noStrike">
                <a:solidFill>
                  <a:schemeClr val="dk1"/>
                </a:solidFill>
                <a:latin typeface="Roboto"/>
                <a:ea typeface="Roboto"/>
                <a:cs typeface="Roboto"/>
                <a:sym typeface="Roboto"/>
              </a:rPr>
              <a:t>Untuk kelas ini, Anda diharuskan mengunjungi empat galeri seni yang terletak di pusat kota. Biaya masuk bervariasi tetapi saya yakin Anda mampu membelinya."</a:t>
            </a:r>
            <a:endParaRPr b="0" i="0" sz="3703" u="none" cap="none" strike="noStrike">
              <a:solidFill>
                <a:schemeClr val="dk1"/>
              </a:solidFill>
              <a:latin typeface="Calibri"/>
              <a:ea typeface="Calibri"/>
              <a:cs typeface="Calibri"/>
              <a:sym typeface="Calibri"/>
            </a:endParaRPr>
          </a:p>
          <a:p>
            <a:pPr indent="-685609" lvl="0" marL="1371600" marR="0" rtl="0" algn="l">
              <a:lnSpc>
                <a:spcPct val="70000"/>
              </a:lnSpc>
              <a:spcBef>
                <a:spcPts val="1000"/>
              </a:spcBef>
              <a:spcAft>
                <a:spcPts val="0"/>
              </a:spcAft>
              <a:buClr>
                <a:schemeClr val="dk1"/>
              </a:buClr>
              <a:buSzPts val="3604"/>
              <a:buFont typeface="Calibri"/>
              <a:buNone/>
            </a:pPr>
            <a:r>
              <a:t/>
            </a:r>
            <a:endParaRPr b="0" i="0" sz="3703" u="none" cap="none" strike="noStrike">
              <a:solidFill>
                <a:schemeClr val="dk1"/>
              </a:solidFill>
              <a:latin typeface="Calibri"/>
              <a:ea typeface="Calibri"/>
              <a:cs typeface="Calibri"/>
              <a:sym typeface="Calibri"/>
            </a:endParaRPr>
          </a:p>
          <a:p>
            <a:pPr indent="-323531" lvl="0" marL="457200" marR="0" rtl="0" algn="l">
              <a:lnSpc>
                <a:spcPct val="70000"/>
              </a:lnSpc>
              <a:spcBef>
                <a:spcPts val="1000"/>
              </a:spcBef>
              <a:spcAft>
                <a:spcPts val="0"/>
              </a:spcAft>
              <a:buClr>
                <a:schemeClr val="dk1"/>
              </a:buClr>
              <a:buSzPts val="1495"/>
              <a:buFont typeface="Arial"/>
              <a:buAutoNum type="arabicPeriod"/>
            </a:pPr>
            <a:r>
              <a:rPr b="0" i="0" lang="en-US" sz="2270" u="none" cap="none" strike="noStrike">
                <a:solidFill>
                  <a:schemeClr val="dk1"/>
                </a:solidFill>
                <a:latin typeface="Calibri"/>
                <a:ea typeface="Calibri"/>
                <a:cs typeface="Calibri"/>
                <a:sym typeface="Calibri"/>
              </a:rPr>
              <a:t>Mahasiswa dengan hambatan fisik (Cerebral Palsy), ketika grogi berbicara dengan tidak terkontrol, dipindahkan dari jurusan X ke jurusan PLB dengan alasan komunikasi sulit dipahami.</a:t>
            </a:r>
            <a:endParaRPr b="0" i="0" sz="1185" u="none" cap="none" strike="noStrike">
              <a:solidFill>
                <a:srgbClr val="000000"/>
              </a:solidFill>
              <a:latin typeface="Arial"/>
              <a:ea typeface="Arial"/>
              <a:cs typeface="Arial"/>
              <a:sym typeface="Arial"/>
            </a:endParaRPr>
          </a:p>
          <a:p>
            <a:pPr indent="-376555" lvl="0" marL="971550" marR="0" rtl="0" algn="l">
              <a:lnSpc>
                <a:spcPct val="70000"/>
              </a:lnSpc>
              <a:spcBef>
                <a:spcPts val="1000"/>
              </a:spcBef>
              <a:spcAft>
                <a:spcPts val="0"/>
              </a:spcAft>
              <a:buClr>
                <a:schemeClr val="dk1"/>
              </a:buClr>
              <a:buSzPts val="2170"/>
              <a:buFont typeface="Calibri"/>
              <a:buNone/>
            </a:pPr>
            <a:r>
              <a:t/>
            </a:r>
            <a:endParaRPr b="0" i="0" sz="2270" u="none" cap="none" strike="noStrike">
              <a:solidFill>
                <a:schemeClr val="dk1"/>
              </a:solidFill>
              <a:latin typeface="Calibri"/>
              <a:ea typeface="Calibri"/>
              <a:cs typeface="Calibri"/>
              <a:sym typeface="Calibri"/>
            </a:endParaRPr>
          </a:p>
          <a:p>
            <a:pPr indent="-323531" lvl="0" marL="457200" marR="0" rtl="0" algn="l">
              <a:lnSpc>
                <a:spcPct val="70000"/>
              </a:lnSpc>
              <a:spcBef>
                <a:spcPts val="1000"/>
              </a:spcBef>
              <a:spcAft>
                <a:spcPts val="0"/>
              </a:spcAft>
              <a:buClr>
                <a:schemeClr val="dk1"/>
              </a:buClr>
              <a:buSzPts val="1495"/>
              <a:buFont typeface="Arial"/>
              <a:buAutoNum type="arabicPeriod"/>
            </a:pPr>
            <a:r>
              <a:rPr b="0" i="0" lang="en-US" sz="2270" u="none" cap="none" strike="noStrike">
                <a:solidFill>
                  <a:schemeClr val="dk1"/>
                </a:solidFill>
                <a:latin typeface="Calibri"/>
                <a:ea typeface="Calibri"/>
                <a:cs typeface="Calibri"/>
                <a:sym typeface="Calibri"/>
              </a:rPr>
              <a:t>Seorang dosen bertanya ‘siapa di kelas ini yang mempunyai disabilitas? mohon angkat tangan. Hal ini dilakukan untuk memberikan dukungan ke mahasiswa tersebut</a:t>
            </a:r>
            <a:endParaRPr b="0" i="0" sz="2270" u="none" cap="none" strike="noStrike">
              <a:solidFill>
                <a:schemeClr val="dk1"/>
              </a:solidFill>
              <a:latin typeface="Calibri"/>
              <a:ea typeface="Calibri"/>
              <a:cs typeface="Calibri"/>
              <a:sym typeface="Calibri"/>
            </a:endParaRPr>
          </a:p>
          <a:p>
            <a:pPr indent="-376555" lvl="0" marL="971550" marR="0" rtl="0" algn="l">
              <a:lnSpc>
                <a:spcPct val="70000"/>
              </a:lnSpc>
              <a:spcBef>
                <a:spcPts val="1000"/>
              </a:spcBef>
              <a:spcAft>
                <a:spcPts val="0"/>
              </a:spcAft>
              <a:buClr>
                <a:schemeClr val="dk1"/>
              </a:buClr>
              <a:buSzPts val="2170"/>
              <a:buFont typeface="Calibri"/>
              <a:buNone/>
            </a:pPr>
            <a:r>
              <a:t/>
            </a:r>
            <a:endParaRPr b="0" i="0" sz="2270" u="none" cap="none" strike="noStrike">
              <a:solidFill>
                <a:schemeClr val="dk1"/>
              </a:solidFill>
              <a:latin typeface="Calibri"/>
              <a:ea typeface="Calibri"/>
              <a:cs typeface="Calibri"/>
              <a:sym typeface="Calibri"/>
            </a:endParaRPr>
          </a:p>
          <a:p>
            <a:pPr indent="-323531" lvl="0" marL="457200" marR="0" rtl="0" algn="l">
              <a:lnSpc>
                <a:spcPct val="70000"/>
              </a:lnSpc>
              <a:spcBef>
                <a:spcPts val="1000"/>
              </a:spcBef>
              <a:spcAft>
                <a:spcPts val="0"/>
              </a:spcAft>
              <a:buClr>
                <a:schemeClr val="dk1"/>
              </a:buClr>
              <a:buSzPts val="1495"/>
              <a:buFont typeface="Arial"/>
              <a:buAutoNum type="arabicPeriod"/>
            </a:pPr>
            <a:r>
              <a:rPr b="0" i="0" lang="en-US" sz="2270" u="none" cap="none" strike="noStrike">
                <a:solidFill>
                  <a:schemeClr val="dk1"/>
                </a:solidFill>
                <a:latin typeface="Calibri"/>
                <a:ea typeface="Calibri"/>
                <a:cs typeface="Calibri"/>
                <a:sym typeface="Calibri"/>
              </a:rPr>
              <a:t>Di sebuah jurusan seni ada T</a:t>
            </a:r>
            <a:r>
              <a:rPr lang="en-US" sz="2270">
                <a:solidFill>
                  <a:schemeClr val="dk1"/>
                </a:solidFill>
                <a:latin typeface="Calibri"/>
                <a:ea typeface="Calibri"/>
                <a:cs typeface="Calibri"/>
                <a:sym typeface="Calibri"/>
              </a:rPr>
              <a:t>roya</a:t>
            </a:r>
            <a:r>
              <a:rPr b="0" i="0" lang="en-US" sz="2270" u="none" cap="none" strike="noStrike">
                <a:solidFill>
                  <a:schemeClr val="dk1"/>
                </a:solidFill>
                <a:latin typeface="Calibri"/>
                <a:ea typeface="Calibri"/>
                <a:cs typeface="Calibri"/>
                <a:sym typeface="Calibri"/>
              </a:rPr>
              <a:t>, mahasiswa dengan hambatan visual, teman-teman T</a:t>
            </a:r>
            <a:r>
              <a:rPr lang="en-US" sz="2270">
                <a:solidFill>
                  <a:schemeClr val="dk1"/>
                </a:solidFill>
                <a:latin typeface="Calibri"/>
                <a:ea typeface="Calibri"/>
                <a:cs typeface="Calibri"/>
                <a:sym typeface="Calibri"/>
              </a:rPr>
              <a:t>roya</a:t>
            </a:r>
            <a:r>
              <a:rPr b="0" i="0" lang="en-US" sz="2270" u="none" cap="none" strike="noStrike">
                <a:solidFill>
                  <a:schemeClr val="dk1"/>
                </a:solidFill>
                <a:latin typeface="Calibri"/>
                <a:ea typeface="Calibri"/>
                <a:cs typeface="Calibri"/>
                <a:sym typeface="Calibri"/>
              </a:rPr>
              <a:t> sering menggandeng T</a:t>
            </a:r>
            <a:r>
              <a:rPr lang="en-US" sz="2270">
                <a:solidFill>
                  <a:schemeClr val="dk1"/>
                </a:solidFill>
                <a:latin typeface="Calibri"/>
                <a:ea typeface="Calibri"/>
                <a:cs typeface="Calibri"/>
                <a:sym typeface="Calibri"/>
              </a:rPr>
              <a:t>unggal</a:t>
            </a:r>
            <a:r>
              <a:rPr b="0" i="0" lang="en-US" sz="2270" u="none" cap="none" strike="noStrike">
                <a:solidFill>
                  <a:schemeClr val="dk1"/>
                </a:solidFill>
                <a:latin typeface="Calibri"/>
                <a:ea typeface="Calibri"/>
                <a:cs typeface="Calibri"/>
                <a:sym typeface="Calibri"/>
              </a:rPr>
              <a:t> kemana pun ia pergi. Hal ini menjadikan Toni menjadi tergantung keberadaan teman untuk mobilitas di kampus</a:t>
            </a:r>
            <a:endParaRPr b="0" i="0" sz="227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19"/>
          <p:cNvSpPr txBox="1"/>
          <p:nvPr/>
        </p:nvSpPr>
        <p:spPr>
          <a:xfrm>
            <a:off x="3633537" y="1"/>
            <a:ext cx="6372726" cy="962526"/>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Diskusi kelompok </a:t>
            </a:r>
            <a:endParaRPr b="0" i="0" sz="4400" u="none" cap="none" strike="noStrike">
              <a:solidFill>
                <a:schemeClr val="dk1"/>
              </a:solidFill>
              <a:latin typeface="Calibri"/>
              <a:ea typeface="Calibri"/>
              <a:cs typeface="Calibri"/>
              <a:sym typeface="Calibri"/>
            </a:endParaRPr>
          </a:p>
        </p:txBody>
      </p:sp>
      <p:sp>
        <p:nvSpPr>
          <p:cNvPr id="295" name="Google Shape;295;p19"/>
          <p:cNvSpPr txBox="1"/>
          <p:nvPr/>
        </p:nvSpPr>
        <p:spPr>
          <a:xfrm>
            <a:off x="753979" y="1115762"/>
            <a:ext cx="10515600" cy="4351338"/>
          </a:xfrm>
          <a:prstGeom prst="rect">
            <a:avLst/>
          </a:prstGeom>
          <a:noFill/>
          <a:ln>
            <a:noFill/>
          </a:ln>
        </p:spPr>
        <p:txBody>
          <a:bodyPr anchorCtr="0" anchor="t" bIns="45700" lIns="91425" spcFirstLastPara="1" rIns="91425" wrap="square" tIns="45700">
            <a:normAutofit/>
          </a:bodyPr>
          <a:lstStyle/>
          <a:p>
            <a:pPr indent="-187021" lvl="0" marL="457200" marR="0" rtl="0" algn="l">
              <a:lnSpc>
                <a:spcPct val="90000"/>
              </a:lnSpc>
              <a:spcBef>
                <a:spcPts val="1000"/>
              </a:spcBef>
              <a:spcAft>
                <a:spcPts val="0"/>
              </a:spcAft>
              <a:buClr>
                <a:schemeClr val="dk1"/>
              </a:buClr>
              <a:buSzPts val="2742"/>
              <a:buFont typeface="Arial"/>
              <a:buNone/>
            </a:pPr>
            <a:r>
              <a:t/>
            </a:r>
            <a:endParaRPr b="0" i="0" sz="2800" u="none" cap="none" strike="noStrike">
              <a:solidFill>
                <a:schemeClr val="dk1"/>
              </a:solidFill>
              <a:latin typeface="Calibri"/>
              <a:ea typeface="Calibri"/>
              <a:cs typeface="Calibri"/>
              <a:sym typeface="Calibri"/>
            </a:endParaRPr>
          </a:p>
        </p:txBody>
      </p:sp>
      <p:sp>
        <p:nvSpPr>
          <p:cNvPr id="296" name="Google Shape;296;p19"/>
          <p:cNvSpPr txBox="1"/>
          <p:nvPr/>
        </p:nvSpPr>
        <p:spPr>
          <a:xfrm>
            <a:off x="922421" y="1503948"/>
            <a:ext cx="10515600" cy="2375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100"/>
              <a:buFont typeface="Arial"/>
              <a:buNone/>
            </a:pPr>
            <a:r>
              <a:rPr b="0" i="0" lang="en-US" sz="2800" u="none" cap="none" strike="noStrike">
                <a:solidFill>
                  <a:schemeClr val="dk1"/>
                </a:solidFill>
                <a:latin typeface="Calibri"/>
                <a:ea typeface="Calibri"/>
                <a:cs typeface="Calibri"/>
                <a:sym typeface="Calibri"/>
              </a:rPr>
              <a:t>5. “Alhamdulillah dia termasuk mahasiswa yg gercep. Saya lihat dia cerdas. Saya berharap F</a:t>
            </a:r>
            <a:r>
              <a:rPr lang="en-US" sz="2800">
                <a:solidFill>
                  <a:schemeClr val="dk1"/>
                </a:solidFill>
                <a:latin typeface="Calibri"/>
                <a:ea typeface="Calibri"/>
                <a:cs typeface="Calibri"/>
                <a:sym typeface="Calibri"/>
              </a:rPr>
              <a:t>iskal</a:t>
            </a:r>
            <a:r>
              <a:rPr b="0" i="0" lang="en-US" sz="2800" u="none" cap="none" strike="noStrike">
                <a:solidFill>
                  <a:schemeClr val="dk1"/>
                </a:solidFill>
                <a:latin typeface="Calibri"/>
                <a:ea typeface="Calibri"/>
                <a:cs typeface="Calibri"/>
                <a:sym typeface="Calibri"/>
              </a:rPr>
              <a:t> bisa berkembang maksimal di PLB.</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0"/>
              </a:spcAft>
              <a:buClr>
                <a:schemeClr val="dk1"/>
              </a:buClr>
              <a:buSzPts val="2800"/>
              <a:buFont typeface="Calibri"/>
              <a:buNone/>
            </a:pPr>
            <a:r>
              <a:rPr b="0" i="0" lang="en-US" sz="2800" u="none" cap="none" strike="noStrike">
                <a:solidFill>
                  <a:schemeClr val="dk1"/>
                </a:solidFill>
                <a:latin typeface="Calibri"/>
                <a:ea typeface="Calibri"/>
                <a:cs typeface="Calibri"/>
                <a:sym typeface="Calibri"/>
              </a:rPr>
              <a:t>Jika dia harus banyak baca 1 matkul, baca 50 novel. Wah!  Ada kemungkinan dia akan </a:t>
            </a:r>
            <a:r>
              <a:rPr b="0" i="1" lang="en-US" sz="2800" u="none" cap="none" strike="noStrike">
                <a:solidFill>
                  <a:schemeClr val="dk1"/>
                </a:solidFill>
                <a:latin typeface="Calibri"/>
                <a:ea typeface="Calibri"/>
                <a:cs typeface="Calibri"/>
                <a:sym typeface="Calibri"/>
              </a:rPr>
              <a:t>totally blind</a:t>
            </a:r>
            <a:r>
              <a:rPr b="0" i="0" lang="en-US" sz="2800" u="none" cap="none" strike="noStrike">
                <a:solidFill>
                  <a:schemeClr val="dk1"/>
                </a:solidFill>
                <a:latin typeface="Calibri"/>
                <a:ea typeface="Calibri"/>
                <a:cs typeface="Calibri"/>
                <a:sym typeface="Calibri"/>
              </a:rPr>
              <a:t> suatu saat kelak, tapi dia tahu itu, alhamdulillah dia tetap optimis”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Bagaimana lingkungan belajar mempengaruhi mahasiswa belajar? </a:t>
            </a:r>
            <a:endParaRPr/>
          </a:p>
        </p:txBody>
      </p:sp>
      <p:sp>
        <p:nvSpPr>
          <p:cNvPr id="302" name="Google Shape;302;p2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Salah satu hal terpenting tentang memiliki iklim belajar yang inklusif bagi semua mahasiswa 🡪percaya kemampuan mereka untuk belajar. </a:t>
            </a:r>
            <a:endParaRPr/>
          </a:p>
          <a:p>
            <a:pPr indent="0" lvl="0" marL="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en-US"/>
              <a:t>Mahasiswa tidak nyaman dalam lingkungan kelas karena:</a:t>
            </a:r>
            <a:endParaRPr/>
          </a:p>
          <a:p>
            <a:pPr indent="-514350" lvl="0" marL="514350" rtl="0" algn="l">
              <a:lnSpc>
                <a:spcPct val="90000"/>
              </a:lnSpc>
              <a:spcBef>
                <a:spcPts val="1000"/>
              </a:spcBef>
              <a:spcAft>
                <a:spcPts val="0"/>
              </a:spcAft>
              <a:buClr>
                <a:schemeClr val="dk1"/>
              </a:buClr>
              <a:buSzPts val="2800"/>
              <a:buAutoNum type="alphaLcPeriod"/>
            </a:pPr>
            <a:r>
              <a:rPr lang="en-US"/>
              <a:t>perbedaan materi ajar dengan kemampuannya</a:t>
            </a:r>
            <a:endParaRPr/>
          </a:p>
          <a:p>
            <a:pPr indent="-514350" lvl="0" marL="514350" rtl="0" algn="l">
              <a:lnSpc>
                <a:spcPct val="90000"/>
              </a:lnSpc>
              <a:spcBef>
                <a:spcPts val="1000"/>
              </a:spcBef>
              <a:spcAft>
                <a:spcPts val="0"/>
              </a:spcAft>
              <a:buClr>
                <a:schemeClr val="dk1"/>
              </a:buClr>
              <a:buSzPts val="2800"/>
              <a:buAutoNum type="alphaLcPeriod"/>
            </a:pPr>
            <a:r>
              <a:rPr lang="en-US"/>
              <a:t>Perbedaan konteks materi (bacaan, soal) dengan kehidupannya </a:t>
            </a:r>
            <a:endParaRPr/>
          </a:p>
          <a:p>
            <a:pPr indent="0" lvl="0" marL="0" rtl="0" algn="l">
              <a:lnSpc>
                <a:spcPct val="90000"/>
              </a:lnSpc>
              <a:spcBef>
                <a:spcPts val="1000"/>
              </a:spcBef>
              <a:spcAft>
                <a:spcPts val="0"/>
              </a:spcAft>
              <a:buClr>
                <a:schemeClr val="dk1"/>
              </a:buClr>
              <a:buSzPts val="2800"/>
              <a:buNone/>
            </a:pPr>
            <a:r>
              <a:rPr lang="en-US"/>
              <a:t>Misal: kajian suatu bidang dalam pandangan agama tertentu</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Dampak Ancaman Stereotipe dan Microaggresions dalam perkuliahan</a:t>
            </a:r>
            <a:endParaRPr/>
          </a:p>
        </p:txBody>
      </p:sp>
      <p:sp>
        <p:nvSpPr>
          <p:cNvPr id="308" name="Google Shape;308;p22"/>
          <p:cNvSpPr txBox="1"/>
          <p:nvPr>
            <p:ph idx="1" type="body"/>
          </p:nvPr>
        </p:nvSpPr>
        <p:spPr>
          <a:xfrm>
            <a:off x="838200" y="2014779"/>
            <a:ext cx="7103533" cy="4162183"/>
          </a:xfrm>
          <a:prstGeom prst="rect">
            <a:avLst/>
          </a:prstGeom>
          <a:noFill/>
          <a:ln>
            <a:noFill/>
          </a:ln>
        </p:spPr>
        <p:txBody>
          <a:bodyPr anchorCtr="0" anchor="t" bIns="45700" lIns="91425" spcFirstLastPara="1" rIns="91425" wrap="square" tIns="45700">
            <a:normAutofit fontScale="85000" lnSpcReduction="10000"/>
          </a:bodyPr>
          <a:lstStyle/>
          <a:p>
            <a:pPr indent="0" lvl="0" marL="0" rtl="0" algn="l">
              <a:lnSpc>
                <a:spcPct val="90000"/>
              </a:lnSpc>
              <a:spcBef>
                <a:spcPts val="0"/>
              </a:spcBef>
              <a:spcAft>
                <a:spcPts val="0"/>
              </a:spcAft>
              <a:buClr>
                <a:schemeClr val="dk1"/>
              </a:buClr>
              <a:buSzPct val="100000"/>
              <a:buNone/>
            </a:pPr>
            <a:r>
              <a:t/>
            </a:r>
            <a:endParaRPr>
              <a:highlight>
                <a:srgbClr val="FFFF00"/>
              </a:highlight>
            </a:endParaRPr>
          </a:p>
          <a:p>
            <a:pPr indent="0" lvl="0" marL="0" rtl="0" algn="l">
              <a:lnSpc>
                <a:spcPct val="90000"/>
              </a:lnSpc>
              <a:spcBef>
                <a:spcPts val="1000"/>
              </a:spcBef>
              <a:spcAft>
                <a:spcPts val="0"/>
              </a:spcAft>
              <a:buClr>
                <a:schemeClr val="dk1"/>
              </a:buClr>
              <a:buSzPct val="100000"/>
              <a:buNone/>
            </a:pPr>
            <a:r>
              <a:rPr lang="en-US">
                <a:highlight>
                  <a:srgbClr val="FFFF00"/>
                </a:highlight>
              </a:rPr>
              <a:t>“Penghinaan verbal, perilaku, dan lingkungan yang singkat dan lumrah setiap hari, baik disengaja atau tidak, yang mengomunikasikan permusuhan, hinaan kepada orang atau kelompok target” (Sue, Capodilupo, Torino, Bucceri, Holder, Nadal, et al., 2007)</a:t>
            </a:r>
            <a:endParaRPr/>
          </a:p>
          <a:p>
            <a:pPr indent="-342900" lvl="0" marL="342900" marR="0" rtl="0" algn="l">
              <a:lnSpc>
                <a:spcPct val="90000"/>
              </a:lnSpc>
              <a:spcBef>
                <a:spcPts val="0"/>
              </a:spcBef>
              <a:spcAft>
                <a:spcPts val="0"/>
              </a:spcAft>
              <a:buClr>
                <a:schemeClr val="dk1"/>
              </a:buClr>
              <a:buSzPct val="100000"/>
              <a:buFont typeface="Courier New"/>
              <a:buChar char="o"/>
            </a:pPr>
            <a:r>
              <a:rPr lang="en-US" sz="2800"/>
              <a:t>Berbicara pelan dan keras terhadap mahasiswa disabilitas </a:t>
            </a:r>
            <a:endParaRPr/>
          </a:p>
          <a:p>
            <a:pPr indent="-342900" lvl="0" marL="342900" marR="0" rtl="0" algn="l">
              <a:lnSpc>
                <a:spcPct val="90000"/>
              </a:lnSpc>
              <a:spcBef>
                <a:spcPts val="0"/>
              </a:spcBef>
              <a:spcAft>
                <a:spcPts val="0"/>
              </a:spcAft>
              <a:buClr>
                <a:schemeClr val="dk1"/>
              </a:buClr>
              <a:buSzPct val="100000"/>
              <a:buFont typeface="Courier New"/>
              <a:buChar char="o"/>
            </a:pPr>
            <a:r>
              <a:rPr lang="en-US" sz="2800"/>
              <a:t>Berbicara dengan dilagukan untuk mahasiswa tuli</a:t>
            </a:r>
            <a:endParaRPr sz="2800"/>
          </a:p>
          <a:p>
            <a:pPr indent="-342900" lvl="0" marL="342900" marR="0" rtl="0" algn="l">
              <a:lnSpc>
                <a:spcPct val="90000"/>
              </a:lnSpc>
              <a:spcBef>
                <a:spcPts val="0"/>
              </a:spcBef>
              <a:spcAft>
                <a:spcPts val="0"/>
              </a:spcAft>
              <a:buClr>
                <a:schemeClr val="dk1"/>
              </a:buClr>
              <a:buSzPct val="100000"/>
              <a:buFont typeface="Courier New"/>
              <a:buChar char="o"/>
            </a:pPr>
            <a:r>
              <a:rPr lang="en-US" sz="2800"/>
              <a:t>Berbicara ke </a:t>
            </a:r>
            <a:r>
              <a:rPr lang="en-US"/>
              <a:t>penerjemah</a:t>
            </a:r>
            <a:r>
              <a:rPr lang="en-US" sz="2800"/>
              <a:t>, bukan langsung ke mahasiswa</a:t>
            </a:r>
            <a:endParaRPr sz="2800"/>
          </a:p>
          <a:p>
            <a:pPr indent="-342900" lvl="0" marL="342900" marR="0" rtl="0" algn="l">
              <a:lnSpc>
                <a:spcPct val="90000"/>
              </a:lnSpc>
              <a:spcBef>
                <a:spcPts val="0"/>
              </a:spcBef>
              <a:spcAft>
                <a:spcPts val="0"/>
              </a:spcAft>
              <a:buClr>
                <a:schemeClr val="dk1"/>
              </a:buClr>
              <a:buSzPct val="100000"/>
              <a:buFont typeface="Courier New"/>
              <a:buChar char="o"/>
            </a:pPr>
            <a:r>
              <a:rPr lang="en-US" sz="2800"/>
              <a:t>Menetapkan tujuan yang rendah tanpa dikonfirmasi ke mahasiswa</a:t>
            </a:r>
            <a:endParaRPr sz="2800"/>
          </a:p>
          <a:p>
            <a:pPr indent="0" lvl="0" marL="0" rtl="0" algn="l">
              <a:lnSpc>
                <a:spcPct val="90000"/>
              </a:lnSpc>
              <a:spcBef>
                <a:spcPts val="1000"/>
              </a:spcBef>
              <a:spcAft>
                <a:spcPts val="0"/>
              </a:spcAft>
              <a:buClr>
                <a:schemeClr val="dk1"/>
              </a:buClr>
              <a:buSzPct val="100000"/>
              <a:buNone/>
            </a:pPr>
            <a:r>
              <a:t/>
            </a:r>
            <a:endParaRPr>
              <a:highlight>
                <a:srgbClr val="FFFF00"/>
              </a:highlight>
            </a:endParaRPr>
          </a:p>
        </p:txBody>
      </p:sp>
      <p:pic>
        <p:nvPicPr>
          <p:cNvPr descr="Mosquito Bite Symptoms and Treatments" id="309" name="Google Shape;309;p22"/>
          <p:cNvPicPr preferRelativeResize="0"/>
          <p:nvPr/>
        </p:nvPicPr>
        <p:blipFill rotWithShape="1">
          <a:blip r:embed="rId3">
            <a:alphaModFix/>
          </a:blip>
          <a:srcRect b="0" l="0" r="0" t="0"/>
          <a:stretch/>
        </p:blipFill>
        <p:spPr>
          <a:xfrm>
            <a:off x="8170334" y="1962269"/>
            <a:ext cx="3810000" cy="3557997"/>
          </a:xfrm>
          <a:prstGeom prst="rect">
            <a:avLst/>
          </a:prstGeom>
          <a:noFill/>
          <a:ln>
            <a:noFill/>
          </a:ln>
        </p:spPr>
      </p:pic>
      <p:sp>
        <p:nvSpPr>
          <p:cNvPr id="310" name="Google Shape;310;p22"/>
          <p:cNvSpPr/>
          <p:nvPr/>
        </p:nvSpPr>
        <p:spPr>
          <a:xfrm>
            <a:off x="8170334" y="5530631"/>
            <a:ext cx="2926188" cy="21544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800"/>
              <a:buFont typeface="Calibri"/>
              <a:buNone/>
            </a:pPr>
            <a:r>
              <a:rPr b="0" i="0" lang="en-US" sz="800" u="none" cap="none" strike="noStrike">
                <a:solidFill>
                  <a:schemeClr val="dk1"/>
                </a:solidFill>
                <a:latin typeface="Calibri"/>
                <a:ea typeface="Calibri"/>
                <a:cs typeface="Calibri"/>
                <a:sym typeface="Calibri"/>
              </a:rPr>
              <a:t>https://www.healthline.com/health/mosquito-bites</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Kategori umum dalam Microaggresions</a:t>
            </a:r>
            <a:endParaRPr/>
          </a:p>
        </p:txBody>
      </p:sp>
      <p:sp>
        <p:nvSpPr>
          <p:cNvPr id="316" name="Google Shape;316;p2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77500" lnSpcReduction="20000"/>
          </a:bodyPr>
          <a:lstStyle/>
          <a:p>
            <a:pPr indent="-228600" lvl="0" marL="228600" rtl="0" algn="l">
              <a:lnSpc>
                <a:spcPct val="90000"/>
              </a:lnSpc>
              <a:spcBef>
                <a:spcPts val="0"/>
              </a:spcBef>
              <a:spcAft>
                <a:spcPts val="0"/>
              </a:spcAft>
              <a:buClr>
                <a:schemeClr val="dk1"/>
              </a:buClr>
              <a:buSzPct val="100000"/>
              <a:buChar char="•"/>
            </a:pPr>
            <a:r>
              <a:rPr lang="en-US"/>
              <a:t>As</a:t>
            </a:r>
            <a:r>
              <a:rPr b="1" lang="en-US"/>
              <a:t>umsi kecerdasan </a:t>
            </a:r>
            <a:r>
              <a:rPr lang="en-US"/>
              <a:t>(misalnya tidak cerdas atau lebih pintar dari rata-rata berdasarkan penampilan atau aksen) </a:t>
            </a:r>
            <a:r>
              <a:rPr lang="en-US">
                <a:highlight>
                  <a:srgbClr val="FFFF00"/>
                </a:highlight>
              </a:rPr>
              <a:t>misal: orang yang berkacamata identik dengan lebih pintar; perempuan tidak dapat mengakses pendidikan lebih tinggi dari pasangannya</a:t>
            </a:r>
            <a:endParaRPr/>
          </a:p>
          <a:p>
            <a:pPr indent="-228600" lvl="0" marL="228600" rtl="0" algn="l">
              <a:lnSpc>
                <a:spcPct val="90000"/>
              </a:lnSpc>
              <a:spcBef>
                <a:spcPts val="1000"/>
              </a:spcBef>
              <a:spcAft>
                <a:spcPts val="0"/>
              </a:spcAft>
              <a:buClr>
                <a:schemeClr val="dk1"/>
              </a:buClr>
              <a:buSzPct val="100000"/>
              <a:buChar char="•"/>
            </a:pPr>
            <a:r>
              <a:rPr b="1" lang="en-US"/>
              <a:t>Penyangkalan atau meremehkan pengalaman atau budaya </a:t>
            </a:r>
            <a:r>
              <a:rPr lang="en-US"/>
              <a:t>(misalnya mengabaikan keberadaan, sejarah, budaya sekelompok orang - dengan asumsi bahwa orang lain seperti Anda). “</a:t>
            </a:r>
            <a:r>
              <a:rPr lang="en-US">
                <a:highlight>
                  <a:srgbClr val="FFFF00"/>
                </a:highlight>
              </a:rPr>
              <a:t>Wah di sini bis yang tua sekali masih beroperasi ya, apa ga mogok itu nanti?” </a:t>
            </a:r>
            <a:endParaRPr/>
          </a:p>
          <a:p>
            <a:pPr indent="-228600" lvl="0" marL="228600" rtl="0" algn="l">
              <a:lnSpc>
                <a:spcPct val="90000"/>
              </a:lnSpc>
              <a:spcBef>
                <a:spcPts val="1000"/>
              </a:spcBef>
              <a:spcAft>
                <a:spcPts val="0"/>
              </a:spcAft>
              <a:buClr>
                <a:schemeClr val="dk1"/>
              </a:buClr>
              <a:buSzPct val="100000"/>
              <a:buChar char="•"/>
            </a:pPr>
            <a:r>
              <a:rPr b="1" lang="en-US"/>
              <a:t>Membuat penilaian tentang kepemilikan </a:t>
            </a:r>
            <a:r>
              <a:rPr lang="en-US"/>
              <a:t>(misalnya menganggap orang asing atau tidak berbicara bahasa Inggris dengan baik karena penampilan mereka; mempertanyakan status keanggotaan seseorang seperti </a:t>
            </a:r>
            <a:r>
              <a:rPr lang="en-US">
                <a:highlight>
                  <a:srgbClr val="FFFF00"/>
                </a:highlight>
              </a:rPr>
              <a:t>"Anda tidak terlihat berkebutuhan khusus") </a:t>
            </a:r>
            <a:endParaRPr/>
          </a:p>
          <a:p>
            <a:pPr indent="-228600" lvl="0" marL="228600" rtl="0" algn="l">
              <a:lnSpc>
                <a:spcPct val="90000"/>
              </a:lnSpc>
              <a:spcBef>
                <a:spcPts val="1000"/>
              </a:spcBef>
              <a:spcAft>
                <a:spcPts val="0"/>
              </a:spcAft>
              <a:buClr>
                <a:schemeClr val="dk1"/>
              </a:buClr>
              <a:buSzPct val="100000"/>
              <a:buChar char="•"/>
            </a:pPr>
            <a:r>
              <a:rPr b="1" lang="en-US"/>
              <a:t>Asumsi kriminalitas </a:t>
            </a:r>
            <a:r>
              <a:rPr lang="en-US"/>
              <a:t>(misalnya menjaga harta benda dengan lebih hati-hati saat berada di sekitar kelompok tertentu atau mengungkapkan rasa takut terhadap kelompok tertentu) </a:t>
            </a:r>
            <a:endParaRPr/>
          </a:p>
          <a:p>
            <a:pPr indent="-228600" lvl="0" marL="228600" rtl="0" algn="l">
              <a:lnSpc>
                <a:spcPct val="90000"/>
              </a:lnSpc>
              <a:spcBef>
                <a:spcPts val="1000"/>
              </a:spcBef>
              <a:spcAft>
                <a:spcPts val="0"/>
              </a:spcAft>
              <a:buClr>
                <a:schemeClr val="dk1"/>
              </a:buClr>
              <a:buSzPct val="100000"/>
              <a:buChar char="•"/>
            </a:pPr>
            <a:r>
              <a:rPr b="1" lang="en-US"/>
              <a:t>Asumsi amoralitas </a:t>
            </a:r>
            <a:r>
              <a:rPr lang="en-US"/>
              <a:t>(mis. Asumsi bahwa orang miskin, orang yang kurang berpendidikan, orang LGBTQ, atau orang kulit berwarna lebih cenderung licik, tidak dapat dipercaya, atau tidak etis)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Tipe reaksi dari orang yang menjadi target microaggressions: </a:t>
            </a:r>
            <a:endParaRPr/>
          </a:p>
        </p:txBody>
      </p:sp>
      <p:sp>
        <p:nvSpPr>
          <p:cNvPr id="322" name="Google Shape;322;p2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77500" lnSpcReduction="20000"/>
          </a:bodyPr>
          <a:lstStyle/>
          <a:p>
            <a:pPr indent="-742950" lvl="0" marL="742950" rtl="0" algn="l">
              <a:lnSpc>
                <a:spcPct val="90000"/>
              </a:lnSpc>
              <a:spcBef>
                <a:spcPts val="0"/>
              </a:spcBef>
              <a:spcAft>
                <a:spcPts val="0"/>
              </a:spcAft>
              <a:buClr>
                <a:schemeClr val="dk1"/>
              </a:buClr>
              <a:buSzPct val="100000"/>
              <a:buFont typeface="Calibri"/>
              <a:buAutoNum type="arabicPeriod"/>
            </a:pPr>
            <a:r>
              <a:rPr lang="en-US" sz="3600"/>
              <a:t>Kognitif - </a:t>
            </a:r>
            <a:r>
              <a:rPr i="1" lang="en-US" sz="3600"/>
              <a:t>dialog internal tentang apakah akan menanggapi </a:t>
            </a:r>
            <a:endParaRPr/>
          </a:p>
          <a:p>
            <a:pPr indent="-742950" lvl="0" marL="742950" rtl="0" algn="l">
              <a:lnSpc>
                <a:spcPct val="90000"/>
              </a:lnSpc>
              <a:spcBef>
                <a:spcPts val="1000"/>
              </a:spcBef>
              <a:spcAft>
                <a:spcPts val="0"/>
              </a:spcAft>
              <a:buClr>
                <a:schemeClr val="dk1"/>
              </a:buClr>
              <a:buSzPct val="100000"/>
              <a:buFont typeface="Calibri"/>
              <a:buAutoNum type="arabicPeriod"/>
            </a:pPr>
            <a:r>
              <a:rPr lang="en-US" sz="3600"/>
              <a:t>Perilaku - </a:t>
            </a:r>
            <a:r>
              <a:rPr i="1" lang="en-US" sz="3600"/>
              <a:t>perhatian cermat pada pilihan kata, nada, postur, dan bahasa tubuh</a:t>
            </a:r>
            <a:r>
              <a:rPr lang="en-US" sz="3600"/>
              <a:t> </a:t>
            </a:r>
            <a:endParaRPr/>
          </a:p>
          <a:p>
            <a:pPr indent="-742950" lvl="0" marL="742950" rtl="0" algn="l">
              <a:lnSpc>
                <a:spcPct val="90000"/>
              </a:lnSpc>
              <a:spcBef>
                <a:spcPts val="1000"/>
              </a:spcBef>
              <a:spcAft>
                <a:spcPts val="0"/>
              </a:spcAft>
              <a:buClr>
                <a:schemeClr val="dk1"/>
              </a:buClr>
              <a:buSzPct val="100000"/>
              <a:buFont typeface="Calibri"/>
              <a:buAutoNum type="arabicPeriod"/>
            </a:pPr>
            <a:r>
              <a:rPr lang="en-US" sz="3600"/>
              <a:t>Emosional - </a:t>
            </a:r>
            <a:r>
              <a:rPr i="1" lang="en-US" sz="3600"/>
              <a:t>lelah, marah, cemas</a:t>
            </a:r>
            <a:endParaRPr/>
          </a:p>
          <a:p>
            <a:pPr indent="-228600" lvl="0" marL="228600" rtl="0" algn="l">
              <a:lnSpc>
                <a:spcPct val="90000"/>
              </a:lnSpc>
              <a:spcBef>
                <a:spcPts val="1000"/>
              </a:spcBef>
              <a:spcAft>
                <a:spcPts val="0"/>
              </a:spcAft>
              <a:buClr>
                <a:schemeClr val="dk1"/>
              </a:buClr>
              <a:buSzPct val="100000"/>
              <a:buChar char="•"/>
            </a:pPr>
            <a:r>
              <a:rPr lang="en-US" sz="3600"/>
              <a:t>Metacommunication: komunikasi tersembunyi  (meskipun berupa pujian)🡪 berdampak pada </a:t>
            </a:r>
            <a:r>
              <a:rPr i="1" lang="en-US" sz="3600"/>
              <a:t>well being </a:t>
            </a:r>
            <a:r>
              <a:rPr lang="en-US" sz="3600"/>
              <a:t>– capaian pembelajaran menjadi tidak maksimal</a:t>
            </a:r>
            <a:endParaRPr sz="3600"/>
          </a:p>
          <a:p>
            <a:pPr indent="0" lvl="0" marL="0" rtl="0" algn="l">
              <a:lnSpc>
                <a:spcPct val="90000"/>
              </a:lnSpc>
              <a:spcBef>
                <a:spcPts val="1000"/>
              </a:spcBef>
              <a:spcAft>
                <a:spcPts val="0"/>
              </a:spcAft>
              <a:buClr>
                <a:schemeClr val="dk1"/>
              </a:buClr>
              <a:buSzPct val="100000"/>
              <a:buNone/>
            </a:pPr>
            <a:r>
              <a:t/>
            </a:r>
            <a:endParaRPr sz="3600"/>
          </a:p>
          <a:p>
            <a:pPr indent="-228600" lvl="0" marL="228600" rtl="0" algn="l">
              <a:lnSpc>
                <a:spcPct val="90000"/>
              </a:lnSpc>
              <a:spcBef>
                <a:spcPts val="1000"/>
              </a:spcBef>
              <a:spcAft>
                <a:spcPts val="0"/>
              </a:spcAft>
              <a:buClr>
                <a:schemeClr val="dk1"/>
              </a:buClr>
              <a:buSzPct val="100000"/>
              <a:buChar char="•"/>
            </a:pPr>
            <a:r>
              <a:rPr lang="en-US" sz="3600"/>
              <a:t>Mahasiswa lebih terfokus pada bagaimana pandangan teman atas dirinya, apa yang dikatakan teman atas dirinya, dan tidak terfokus ke pelajaran. Karena mereka memikirkan ancaman. </a:t>
            </a:r>
            <a:endParaRPr/>
          </a:p>
          <a:p>
            <a:pPr indent="0" lvl="0" marL="0" rtl="0" algn="l">
              <a:lnSpc>
                <a:spcPct val="90000"/>
              </a:lnSpc>
              <a:spcBef>
                <a:spcPts val="1000"/>
              </a:spcBef>
              <a:spcAft>
                <a:spcPts val="0"/>
              </a:spcAft>
              <a:buClr>
                <a:schemeClr val="dk1"/>
              </a:buClr>
              <a:buSzPct val="100000"/>
              <a:buNone/>
            </a:pPr>
            <a:r>
              <a:t/>
            </a:r>
            <a:endParaRPr sz="36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n-US"/>
              <a:t>Dampak Ancaman Stereotipe dan </a:t>
            </a:r>
            <a:r>
              <a:rPr i="1" lang="en-US"/>
              <a:t>Microaggresions</a:t>
            </a:r>
            <a:r>
              <a:rPr lang="en-US"/>
              <a:t> dalam pembelajaran mahasiswa</a:t>
            </a:r>
            <a:endParaRPr/>
          </a:p>
        </p:txBody>
      </p:sp>
      <p:grpSp>
        <p:nvGrpSpPr>
          <p:cNvPr id="328" name="Google Shape;328;p24"/>
          <p:cNvGrpSpPr/>
          <p:nvPr/>
        </p:nvGrpSpPr>
        <p:grpSpPr>
          <a:xfrm>
            <a:off x="2802551" y="1843043"/>
            <a:ext cx="6513150" cy="4333919"/>
            <a:chOff x="1964351" y="17418"/>
            <a:chExt cx="6513150" cy="4333919"/>
          </a:xfrm>
        </p:grpSpPr>
        <p:sp>
          <p:nvSpPr>
            <p:cNvPr id="329" name="Google Shape;329;p24"/>
            <p:cNvSpPr/>
            <p:nvPr/>
          </p:nvSpPr>
          <p:spPr>
            <a:xfrm>
              <a:off x="3950111" y="1920346"/>
              <a:ext cx="2615376" cy="1462109"/>
            </a:xfrm>
            <a:prstGeom prst="ellipse">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30" name="Google Shape;330;p24"/>
            <p:cNvSpPr txBox="1"/>
            <p:nvPr/>
          </p:nvSpPr>
          <p:spPr>
            <a:xfrm>
              <a:off x="4333124" y="2134467"/>
              <a:ext cx="1849350" cy="1033867"/>
            </a:xfrm>
            <a:prstGeom prst="rect">
              <a:avLst/>
            </a:prstGeom>
            <a:noFill/>
            <a:ln>
              <a:noFill/>
            </a:ln>
          </p:spPr>
          <p:txBody>
            <a:bodyPr anchorCtr="0" anchor="ctr" bIns="12700" lIns="12700" spcFirstLastPara="1" rIns="12700" wrap="square" tIns="12700">
              <a:noAutofit/>
            </a:bodyPr>
            <a:lstStyle/>
            <a:p>
              <a:pPr indent="0" lvl="0" marL="0" marR="0" rtl="0" algn="ctr">
                <a:lnSpc>
                  <a:spcPct val="90000"/>
                </a:lnSpc>
                <a:spcBef>
                  <a:spcPts val="0"/>
                </a:spcBef>
                <a:spcAft>
                  <a:spcPts val="0"/>
                </a:spcAft>
                <a:buClr>
                  <a:schemeClr val="lt1"/>
                </a:buClr>
                <a:buSzPts val="2000"/>
                <a:buFont typeface="Calibri"/>
                <a:buNone/>
              </a:pPr>
              <a:r>
                <a:rPr b="0" i="0" lang="en-US" sz="2000" u="none" cap="none" strike="noStrike">
                  <a:solidFill>
                    <a:schemeClr val="lt1"/>
                  </a:solidFill>
                  <a:latin typeface="Calibri"/>
                  <a:ea typeface="Calibri"/>
                  <a:cs typeface="Calibri"/>
                  <a:sym typeface="Calibri"/>
                </a:rPr>
                <a:t>Microaggressions</a:t>
              </a:r>
              <a:endParaRPr b="0" i="0" sz="1800" u="none" cap="none" strike="noStrike">
                <a:solidFill>
                  <a:schemeClr val="dk1"/>
                </a:solidFill>
                <a:latin typeface="Calibri"/>
                <a:ea typeface="Calibri"/>
                <a:cs typeface="Calibri"/>
                <a:sym typeface="Calibri"/>
              </a:endParaRPr>
            </a:p>
          </p:txBody>
        </p:sp>
        <p:sp>
          <p:nvSpPr>
            <p:cNvPr id="331" name="Google Shape;331;p24"/>
            <p:cNvSpPr/>
            <p:nvPr/>
          </p:nvSpPr>
          <p:spPr>
            <a:xfrm rot="-5400000">
              <a:off x="5037390" y="1687423"/>
              <a:ext cx="440818" cy="25027"/>
            </a:xfrm>
            <a:custGeom>
              <a:rect b="b" l="l" r="r" t="t"/>
              <a:pathLst>
                <a:path extrusionOk="0" h="120000" w="120000">
                  <a:moveTo>
                    <a:pt x="0" y="59998"/>
                  </a:moveTo>
                  <a:lnTo>
                    <a:pt x="120000" y="59998"/>
                  </a:lnTo>
                </a:path>
              </a:pathLst>
            </a:custGeom>
            <a:noFill/>
            <a:ln cap="flat" cmpd="sng" w="12700">
              <a:solidFill>
                <a:schemeClr val="accent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32" name="Google Shape;332;p24"/>
            <p:cNvSpPr txBox="1"/>
            <p:nvPr/>
          </p:nvSpPr>
          <p:spPr>
            <a:xfrm rot="-5400000">
              <a:off x="5246779" y="1688916"/>
              <a:ext cx="22040" cy="22040"/>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500"/>
                <a:buFont typeface="Calibri"/>
                <a:buNone/>
              </a:pPr>
              <a:r>
                <a:t/>
              </a:r>
              <a:endParaRPr b="0" i="0" sz="500" u="none" cap="none" strike="noStrike">
                <a:solidFill>
                  <a:schemeClr val="dk1"/>
                </a:solidFill>
                <a:latin typeface="Calibri"/>
                <a:ea typeface="Calibri"/>
                <a:cs typeface="Calibri"/>
                <a:sym typeface="Calibri"/>
              </a:endParaRPr>
            </a:p>
          </p:txBody>
        </p:sp>
        <p:sp>
          <p:nvSpPr>
            <p:cNvPr id="333" name="Google Shape;333;p24"/>
            <p:cNvSpPr/>
            <p:nvPr/>
          </p:nvSpPr>
          <p:spPr>
            <a:xfrm>
              <a:off x="4526745" y="17418"/>
              <a:ext cx="1462109" cy="1462109"/>
            </a:xfrm>
            <a:prstGeom prst="ellipse">
              <a:avLst/>
            </a:prstGeom>
            <a:solidFill>
              <a:schemeClr val="accent2"/>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34" name="Google Shape;334;p24"/>
            <p:cNvSpPr txBox="1"/>
            <p:nvPr/>
          </p:nvSpPr>
          <p:spPr>
            <a:xfrm>
              <a:off x="4740866" y="231539"/>
              <a:ext cx="1033867" cy="1033867"/>
            </a:xfrm>
            <a:prstGeom prst="rect">
              <a:avLst/>
            </a:prstGeom>
            <a:noFill/>
            <a:ln>
              <a:noFill/>
            </a:ln>
          </p:spPr>
          <p:txBody>
            <a:bodyPr anchorCtr="0" anchor="ctr" bIns="12050" lIns="12050" spcFirstLastPara="1" rIns="12050" wrap="square" tIns="12050">
              <a:noAutofit/>
            </a:bodyPr>
            <a:lstStyle/>
            <a:p>
              <a:pPr indent="0" lvl="0" marL="0" marR="0" rtl="0" algn="ctr">
                <a:lnSpc>
                  <a:spcPct val="90000"/>
                </a:lnSpc>
                <a:spcBef>
                  <a:spcPts val="0"/>
                </a:spcBef>
                <a:spcAft>
                  <a:spcPts val="0"/>
                </a:spcAft>
                <a:buClr>
                  <a:schemeClr val="dk1"/>
                </a:buClr>
                <a:buSzPts val="1900"/>
                <a:buFont typeface="Calibri"/>
                <a:buNone/>
              </a:pPr>
              <a:r>
                <a:rPr b="0" i="0" lang="en-US" sz="1900" u="none" cap="none" strike="noStrike">
                  <a:solidFill>
                    <a:schemeClr val="dk1"/>
                  </a:solidFill>
                  <a:latin typeface="Calibri"/>
                  <a:ea typeface="Calibri"/>
                  <a:cs typeface="Calibri"/>
                  <a:sym typeface="Calibri"/>
                </a:rPr>
                <a:t>Konsep diri negative  </a:t>
              </a:r>
              <a:endParaRPr b="0" i="0" sz="1800" u="none" cap="none" strike="noStrike">
                <a:solidFill>
                  <a:schemeClr val="dk1"/>
                </a:solidFill>
                <a:latin typeface="Calibri"/>
                <a:ea typeface="Calibri"/>
                <a:cs typeface="Calibri"/>
                <a:sym typeface="Calibri"/>
              </a:endParaRPr>
            </a:p>
          </p:txBody>
        </p:sp>
        <p:sp>
          <p:nvSpPr>
            <p:cNvPr id="335" name="Google Shape;335;p24"/>
            <p:cNvSpPr/>
            <p:nvPr/>
          </p:nvSpPr>
          <p:spPr>
            <a:xfrm rot="1276321">
              <a:off x="6304065" y="3199608"/>
              <a:ext cx="787977" cy="25027"/>
            </a:xfrm>
            <a:custGeom>
              <a:rect b="b" l="l" r="r" t="t"/>
              <a:pathLst>
                <a:path extrusionOk="0" h="120000" w="120000">
                  <a:moveTo>
                    <a:pt x="0" y="59998"/>
                  </a:moveTo>
                  <a:lnTo>
                    <a:pt x="120000" y="59998"/>
                  </a:lnTo>
                </a:path>
              </a:pathLst>
            </a:custGeom>
            <a:noFill/>
            <a:ln cap="flat" cmpd="sng" w="12700">
              <a:solidFill>
                <a:schemeClr val="accent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36" name="Google Shape;336;p24"/>
            <p:cNvSpPr txBox="1"/>
            <p:nvPr/>
          </p:nvSpPr>
          <p:spPr>
            <a:xfrm rot="1276321">
              <a:off x="6678355" y="3192422"/>
              <a:ext cx="39398" cy="39398"/>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500"/>
                <a:buFont typeface="Calibri"/>
                <a:buNone/>
              </a:pPr>
              <a:r>
                <a:t/>
              </a:r>
              <a:endParaRPr b="0" i="0" sz="500" u="none" cap="none" strike="noStrike">
                <a:solidFill>
                  <a:schemeClr val="dk1"/>
                </a:solidFill>
                <a:latin typeface="Calibri"/>
                <a:ea typeface="Calibri"/>
                <a:cs typeface="Calibri"/>
                <a:sym typeface="Calibri"/>
              </a:endParaRPr>
            </a:p>
          </p:txBody>
        </p:sp>
        <p:sp>
          <p:nvSpPr>
            <p:cNvPr id="337" name="Google Shape;337;p24"/>
            <p:cNvSpPr/>
            <p:nvPr/>
          </p:nvSpPr>
          <p:spPr>
            <a:xfrm>
              <a:off x="7015392" y="2889228"/>
              <a:ext cx="1462109" cy="1462109"/>
            </a:xfrm>
            <a:prstGeom prst="ellipse">
              <a:avLst/>
            </a:prstGeom>
            <a:solidFill>
              <a:schemeClr val="accent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38" name="Google Shape;338;p24"/>
            <p:cNvSpPr txBox="1"/>
            <p:nvPr/>
          </p:nvSpPr>
          <p:spPr>
            <a:xfrm>
              <a:off x="7229513" y="3103349"/>
              <a:ext cx="1033867" cy="1033867"/>
            </a:xfrm>
            <a:prstGeom prst="rect">
              <a:avLst/>
            </a:prstGeom>
            <a:noFill/>
            <a:ln>
              <a:noFill/>
            </a:ln>
          </p:spPr>
          <p:txBody>
            <a:bodyPr anchorCtr="0" anchor="ctr" bIns="12050" lIns="12050" spcFirstLastPara="1" rIns="12050" wrap="square" tIns="12050">
              <a:noAutofit/>
            </a:bodyPr>
            <a:lstStyle/>
            <a:p>
              <a:pPr indent="0" lvl="0" marL="0" marR="0" rtl="0" algn="ctr">
                <a:lnSpc>
                  <a:spcPct val="90000"/>
                </a:lnSpc>
                <a:spcBef>
                  <a:spcPts val="0"/>
                </a:spcBef>
                <a:spcAft>
                  <a:spcPts val="0"/>
                </a:spcAft>
                <a:buClr>
                  <a:schemeClr val="dk1"/>
                </a:buClr>
                <a:buSzPts val="1900"/>
                <a:buFont typeface="Calibri"/>
                <a:buNone/>
              </a:pPr>
              <a:r>
                <a:rPr b="0" i="0" lang="en-US" sz="1900" u="none" cap="none" strike="noStrike">
                  <a:solidFill>
                    <a:schemeClr val="dk1"/>
                  </a:solidFill>
                  <a:latin typeface="Calibri"/>
                  <a:ea typeface="Calibri"/>
                  <a:cs typeface="Calibri"/>
                  <a:sym typeface="Calibri"/>
                </a:rPr>
                <a:t>Wellbeing negative  </a:t>
              </a:r>
              <a:endParaRPr b="0" i="0" sz="1800" u="none" cap="none" strike="noStrike">
                <a:solidFill>
                  <a:schemeClr val="dk1"/>
                </a:solidFill>
                <a:latin typeface="Calibri"/>
                <a:ea typeface="Calibri"/>
                <a:cs typeface="Calibri"/>
                <a:sym typeface="Calibri"/>
              </a:endParaRPr>
            </a:p>
          </p:txBody>
        </p:sp>
        <p:sp>
          <p:nvSpPr>
            <p:cNvPr id="339" name="Google Shape;339;p24"/>
            <p:cNvSpPr/>
            <p:nvPr/>
          </p:nvSpPr>
          <p:spPr>
            <a:xfrm rot="9557255">
              <a:off x="3351730" y="3198835"/>
              <a:ext cx="850359" cy="25027"/>
            </a:xfrm>
            <a:custGeom>
              <a:rect b="b" l="l" r="r" t="t"/>
              <a:pathLst>
                <a:path extrusionOk="0" h="120000" w="120000">
                  <a:moveTo>
                    <a:pt x="0" y="59998"/>
                  </a:moveTo>
                  <a:lnTo>
                    <a:pt x="120000" y="59998"/>
                  </a:lnTo>
                </a:path>
              </a:pathLst>
            </a:custGeom>
            <a:noFill/>
            <a:ln cap="flat" cmpd="sng" w="12700">
              <a:solidFill>
                <a:schemeClr val="accent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40" name="Google Shape;340;p24"/>
            <p:cNvSpPr txBox="1"/>
            <p:nvPr/>
          </p:nvSpPr>
          <p:spPr>
            <a:xfrm rot="-1242745">
              <a:off x="3755651" y="3190090"/>
              <a:ext cx="42517" cy="4251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500"/>
                <a:buFont typeface="Calibri"/>
                <a:buNone/>
              </a:pPr>
              <a:r>
                <a:t/>
              </a:r>
              <a:endParaRPr b="0" i="0" sz="500" u="none" cap="none" strike="noStrike">
                <a:solidFill>
                  <a:schemeClr val="dk1"/>
                </a:solidFill>
                <a:latin typeface="Calibri"/>
                <a:ea typeface="Calibri"/>
                <a:cs typeface="Calibri"/>
                <a:sym typeface="Calibri"/>
              </a:endParaRPr>
            </a:p>
          </p:txBody>
        </p:sp>
        <p:sp>
          <p:nvSpPr>
            <p:cNvPr id="341" name="Google Shape;341;p24"/>
            <p:cNvSpPr/>
            <p:nvPr/>
          </p:nvSpPr>
          <p:spPr>
            <a:xfrm>
              <a:off x="1964351" y="2889228"/>
              <a:ext cx="1462109" cy="1462109"/>
            </a:xfrm>
            <a:prstGeom prst="ellipse">
              <a:avLst/>
            </a:prstGeom>
            <a:solidFill>
              <a:schemeClr val="accent4"/>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42" name="Google Shape;342;p24"/>
            <p:cNvSpPr txBox="1"/>
            <p:nvPr/>
          </p:nvSpPr>
          <p:spPr>
            <a:xfrm>
              <a:off x="2178472" y="3103349"/>
              <a:ext cx="1033867" cy="1033867"/>
            </a:xfrm>
            <a:prstGeom prst="rect">
              <a:avLst/>
            </a:prstGeom>
            <a:noFill/>
            <a:ln>
              <a:noFill/>
            </a:ln>
          </p:spPr>
          <p:txBody>
            <a:bodyPr anchorCtr="0" anchor="ctr" bIns="12050" lIns="12050" spcFirstLastPara="1" rIns="12050" wrap="square" tIns="12050">
              <a:noAutofit/>
            </a:bodyPr>
            <a:lstStyle/>
            <a:p>
              <a:pPr indent="0" lvl="0" marL="0" marR="0" rtl="0" algn="ctr">
                <a:lnSpc>
                  <a:spcPct val="90000"/>
                </a:lnSpc>
                <a:spcBef>
                  <a:spcPts val="0"/>
                </a:spcBef>
                <a:spcAft>
                  <a:spcPts val="0"/>
                </a:spcAft>
                <a:buClr>
                  <a:schemeClr val="dk1"/>
                </a:buClr>
                <a:buSzPts val="1900"/>
                <a:buFont typeface="Calibri"/>
                <a:buNone/>
              </a:pPr>
              <a:r>
                <a:rPr b="0" i="0" lang="en-US" sz="1900" u="none" cap="none" strike="noStrike">
                  <a:solidFill>
                    <a:schemeClr val="dk1"/>
                  </a:solidFill>
                  <a:latin typeface="Calibri"/>
                  <a:ea typeface="Calibri"/>
                  <a:cs typeface="Calibri"/>
                  <a:sym typeface="Calibri"/>
                </a:rPr>
                <a:t>Citra diri anak buruk </a:t>
              </a:r>
              <a:endParaRPr b="0" i="0" sz="1900" u="none" cap="none" strike="noStrike">
                <a:solidFill>
                  <a:schemeClr val="dk1"/>
                </a:solidFill>
                <a:latin typeface="Calibri"/>
                <a:ea typeface="Calibri"/>
                <a:cs typeface="Calibri"/>
                <a:sym typeface="Calibri"/>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pic>
        <p:nvPicPr>
          <p:cNvPr id="348" name="Google Shape;348;g1c5c63a913e_0_21"/>
          <p:cNvPicPr preferRelativeResize="0"/>
          <p:nvPr>
            <p:ph idx="2" type="pic"/>
          </p:nvPr>
        </p:nvPicPr>
        <p:blipFill rotWithShape="1">
          <a:blip r:embed="rId3">
            <a:alphaModFix/>
          </a:blip>
          <a:srcRect b="0" l="4312" r="4312" t="0"/>
          <a:stretch/>
        </p:blipFill>
        <p:spPr>
          <a:xfrm>
            <a:off x="9640075" y="974615"/>
            <a:ext cx="2200799" cy="2200801"/>
          </a:xfrm>
          <a:prstGeom prst="rect">
            <a:avLst/>
          </a:prstGeom>
          <a:noFill/>
          <a:ln>
            <a:noFill/>
          </a:ln>
        </p:spPr>
      </p:pic>
      <p:pic>
        <p:nvPicPr>
          <p:cNvPr id="349" name="Google Shape;349;g1c5c63a913e_0_21"/>
          <p:cNvPicPr preferRelativeResize="0"/>
          <p:nvPr>
            <p:ph idx="3" type="pic"/>
          </p:nvPr>
        </p:nvPicPr>
        <p:blipFill rotWithShape="1">
          <a:blip r:embed="rId4">
            <a:alphaModFix/>
          </a:blip>
          <a:srcRect b="0" l="59" r="68" t="0"/>
          <a:stretch/>
        </p:blipFill>
        <p:spPr>
          <a:xfrm>
            <a:off x="5684657" y="2044432"/>
            <a:ext cx="3807000" cy="3806999"/>
          </a:xfrm>
          <a:prstGeom prst="rect">
            <a:avLst/>
          </a:prstGeom>
          <a:noFill/>
          <a:ln>
            <a:noFill/>
          </a:ln>
        </p:spPr>
      </p:pic>
      <p:pic>
        <p:nvPicPr>
          <p:cNvPr id="350" name="Google Shape;350;g1c5c63a913e_0_21"/>
          <p:cNvPicPr preferRelativeResize="0"/>
          <p:nvPr>
            <p:ph idx="4" type="pic"/>
          </p:nvPr>
        </p:nvPicPr>
        <p:blipFill rotWithShape="1">
          <a:blip r:embed="rId5">
            <a:alphaModFix/>
          </a:blip>
          <a:srcRect b="0" l="16666" r="16666" t="0"/>
          <a:stretch/>
        </p:blipFill>
        <p:spPr>
          <a:xfrm>
            <a:off x="9640075" y="3316379"/>
            <a:ext cx="2200801" cy="2200800"/>
          </a:xfrm>
          <a:prstGeom prst="rect">
            <a:avLst/>
          </a:prstGeom>
          <a:noFill/>
          <a:ln>
            <a:noFill/>
          </a:ln>
        </p:spPr>
      </p:pic>
      <p:sp>
        <p:nvSpPr>
          <p:cNvPr id="351" name="Google Shape;351;g1c5c63a913e_0_21"/>
          <p:cNvSpPr txBox="1"/>
          <p:nvPr/>
        </p:nvSpPr>
        <p:spPr>
          <a:xfrm>
            <a:off x="809750" y="1382625"/>
            <a:ext cx="2710200" cy="661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100"/>
              <a:buFont typeface="Arial"/>
              <a:buNone/>
            </a:pPr>
            <a:r>
              <a:rPr b="0" i="0" lang="en-US" sz="3100" u="none" cap="none" strike="noStrike">
                <a:solidFill>
                  <a:srgbClr val="000000"/>
                </a:solidFill>
                <a:latin typeface="Calibri"/>
                <a:ea typeface="Calibri"/>
                <a:cs typeface="Calibri"/>
                <a:sym typeface="Calibri"/>
              </a:rPr>
              <a:t>MENTORING </a:t>
            </a:r>
            <a:endParaRPr b="0" i="0" sz="3100" u="none" cap="none" strike="noStrike">
              <a:solidFill>
                <a:srgbClr val="000000"/>
              </a:solidFill>
              <a:latin typeface="Calibri"/>
              <a:ea typeface="Calibri"/>
              <a:cs typeface="Calibri"/>
              <a:sym typeface="Calibri"/>
            </a:endParaRPr>
          </a:p>
        </p:txBody>
      </p:sp>
      <p:sp>
        <p:nvSpPr>
          <p:cNvPr id="352" name="Google Shape;352;g1c5c63a913e_0_21"/>
          <p:cNvSpPr txBox="1"/>
          <p:nvPr/>
        </p:nvSpPr>
        <p:spPr>
          <a:xfrm>
            <a:off x="1107200" y="2379650"/>
            <a:ext cx="3807000" cy="2770500"/>
          </a:xfrm>
          <a:prstGeom prst="rect">
            <a:avLst/>
          </a:prstGeom>
          <a:noFill/>
          <a:ln>
            <a:noFill/>
          </a:ln>
        </p:spPr>
        <p:txBody>
          <a:bodyPr anchorCtr="0" anchor="t" bIns="91425" lIns="91425" spcFirstLastPara="1" rIns="91425" wrap="square" tIns="91425">
            <a:spAutoFit/>
          </a:bodyPr>
          <a:lstStyle/>
          <a:p>
            <a:pPr indent="-406400" lvl="0" marL="457200" marR="0" rtl="0" algn="l">
              <a:lnSpc>
                <a:spcPct val="100000"/>
              </a:lnSpc>
              <a:spcBef>
                <a:spcPts val="0"/>
              </a:spcBef>
              <a:spcAft>
                <a:spcPts val="0"/>
              </a:spcAft>
              <a:buClr>
                <a:srgbClr val="000000"/>
              </a:buClr>
              <a:buSzPts val="2800"/>
              <a:buFont typeface="Calibri"/>
              <a:buAutoNum type="arabicPeriod"/>
            </a:pPr>
            <a:r>
              <a:rPr b="0" i="0" lang="en-US" sz="2800" u="none" cap="none" strike="noStrike">
                <a:solidFill>
                  <a:srgbClr val="000000"/>
                </a:solidFill>
                <a:latin typeface="Calibri"/>
                <a:ea typeface="Calibri"/>
                <a:cs typeface="Calibri"/>
                <a:sym typeface="Calibri"/>
              </a:rPr>
              <a:t>partisipasi aktif</a:t>
            </a:r>
            <a:endParaRPr b="0" i="0" sz="2800" u="none" cap="none" strike="noStrike">
              <a:solidFill>
                <a:srgbClr val="000000"/>
              </a:solidFill>
              <a:latin typeface="Calibri"/>
              <a:ea typeface="Calibri"/>
              <a:cs typeface="Calibri"/>
              <a:sym typeface="Calibri"/>
            </a:endParaRPr>
          </a:p>
          <a:p>
            <a:pPr indent="-406400" lvl="0" marL="457200" marR="0" rtl="0" algn="l">
              <a:lnSpc>
                <a:spcPct val="100000"/>
              </a:lnSpc>
              <a:spcBef>
                <a:spcPts val="0"/>
              </a:spcBef>
              <a:spcAft>
                <a:spcPts val="0"/>
              </a:spcAft>
              <a:buClr>
                <a:srgbClr val="000000"/>
              </a:buClr>
              <a:buSzPts val="2800"/>
              <a:buFont typeface="Calibri"/>
              <a:buAutoNum type="arabicPeriod"/>
            </a:pPr>
            <a:r>
              <a:rPr b="0" i="0" lang="en-US" sz="2800" u="none" cap="none" strike="noStrike">
                <a:solidFill>
                  <a:srgbClr val="000000"/>
                </a:solidFill>
                <a:latin typeface="Calibri"/>
                <a:ea typeface="Calibri"/>
                <a:cs typeface="Calibri"/>
                <a:sym typeface="Calibri"/>
              </a:rPr>
              <a:t>active listening</a:t>
            </a:r>
            <a:endParaRPr b="0" i="0" sz="2800" u="none" cap="none" strike="noStrike">
              <a:solidFill>
                <a:srgbClr val="000000"/>
              </a:solidFill>
              <a:latin typeface="Calibri"/>
              <a:ea typeface="Calibri"/>
              <a:cs typeface="Calibri"/>
              <a:sym typeface="Calibri"/>
            </a:endParaRPr>
          </a:p>
          <a:p>
            <a:pPr indent="-406400" lvl="0" marL="457200" marR="0" rtl="0" algn="l">
              <a:lnSpc>
                <a:spcPct val="100000"/>
              </a:lnSpc>
              <a:spcBef>
                <a:spcPts val="0"/>
              </a:spcBef>
              <a:spcAft>
                <a:spcPts val="0"/>
              </a:spcAft>
              <a:buClr>
                <a:srgbClr val="000000"/>
              </a:buClr>
              <a:buSzPts val="2800"/>
              <a:buFont typeface="Calibri"/>
              <a:buAutoNum type="arabicPeriod"/>
            </a:pPr>
            <a:r>
              <a:rPr b="0" i="0" lang="en-US" sz="2800" u="none" cap="none" strike="noStrike">
                <a:solidFill>
                  <a:srgbClr val="000000"/>
                </a:solidFill>
                <a:latin typeface="Calibri"/>
                <a:ea typeface="Calibri"/>
                <a:cs typeface="Calibri"/>
                <a:sym typeface="Calibri"/>
              </a:rPr>
              <a:t>penggunaan nama samaran untuk kasus</a:t>
            </a:r>
            <a:endParaRPr b="0" i="0" sz="2800" u="none" cap="none" strike="noStrike">
              <a:solidFill>
                <a:srgbClr val="000000"/>
              </a:solidFill>
              <a:latin typeface="Calibri"/>
              <a:ea typeface="Calibri"/>
              <a:cs typeface="Calibri"/>
              <a:sym typeface="Calibri"/>
            </a:endParaRPr>
          </a:p>
          <a:p>
            <a:pPr indent="-406400" lvl="0" marL="457200" marR="0" rtl="0" algn="l">
              <a:lnSpc>
                <a:spcPct val="100000"/>
              </a:lnSpc>
              <a:spcBef>
                <a:spcPts val="0"/>
              </a:spcBef>
              <a:spcAft>
                <a:spcPts val="0"/>
              </a:spcAft>
              <a:buClr>
                <a:srgbClr val="000000"/>
              </a:buClr>
              <a:buSzPts val="2800"/>
              <a:buFont typeface="Calibri"/>
              <a:buAutoNum type="arabicPeriod"/>
            </a:pPr>
            <a:r>
              <a:rPr b="0" i="0" lang="en-US" sz="2800" u="none" cap="none" strike="noStrike">
                <a:solidFill>
                  <a:srgbClr val="000000"/>
                </a:solidFill>
                <a:latin typeface="Calibri"/>
                <a:ea typeface="Calibri"/>
                <a:cs typeface="Calibri"/>
                <a:sym typeface="Calibri"/>
              </a:rPr>
              <a:t>saling menghargai pendapat   </a:t>
            </a:r>
            <a:endParaRPr b="0" i="0" sz="2800" u="none" cap="none" strike="noStrike">
              <a:solidFill>
                <a:srgbClr val="000000"/>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Mentoring —Kunjungi </a:t>
            </a:r>
            <a:r>
              <a:rPr lang="en-US" u="sng">
                <a:solidFill>
                  <a:schemeClr val="hlink"/>
                </a:solidFill>
                <a:hlinkClick r:id="rId3"/>
              </a:rPr>
              <a:t>https://forms.gle/N3s4MpUNZAFRWzLD9</a:t>
            </a:r>
            <a:r>
              <a:rPr lang="en-US"/>
              <a:t> </a:t>
            </a:r>
            <a:endParaRPr/>
          </a:p>
        </p:txBody>
      </p:sp>
      <p:sp>
        <p:nvSpPr>
          <p:cNvPr id="358" name="Google Shape;358;p25"/>
          <p:cNvSpPr txBox="1"/>
          <p:nvPr>
            <p:ph idx="1" type="body"/>
          </p:nvPr>
        </p:nvSpPr>
        <p:spPr>
          <a:xfrm>
            <a:off x="838200" y="1825625"/>
            <a:ext cx="5342400" cy="4867200"/>
          </a:xfrm>
          <a:prstGeom prst="rect">
            <a:avLst/>
          </a:prstGeom>
          <a:noFill/>
          <a:ln>
            <a:noFill/>
          </a:ln>
        </p:spPr>
        <p:txBody>
          <a:bodyPr anchorCtr="0" anchor="t" bIns="45700" lIns="91425" spcFirstLastPara="1" rIns="91425" wrap="square" tIns="45700">
            <a:normAutofit fontScale="77500" lnSpcReduction="10000"/>
          </a:bodyPr>
          <a:lstStyle/>
          <a:p>
            <a:pPr indent="-50800" lvl="0" marL="228600" rtl="0" algn="l">
              <a:lnSpc>
                <a:spcPct val="90000"/>
              </a:lnSpc>
              <a:spcBef>
                <a:spcPts val="0"/>
              </a:spcBef>
              <a:spcAft>
                <a:spcPts val="0"/>
              </a:spcAft>
              <a:buClr>
                <a:schemeClr val="dk1"/>
              </a:buClr>
              <a:buSzPct val="100000"/>
              <a:buNone/>
            </a:pPr>
            <a:r>
              <a:t/>
            </a:r>
            <a:endParaRPr/>
          </a:p>
          <a:p>
            <a:pPr indent="-188595" lvl="0" marL="228600" rtl="0" algn="l">
              <a:lnSpc>
                <a:spcPct val="90000"/>
              </a:lnSpc>
              <a:spcBef>
                <a:spcPts val="1000"/>
              </a:spcBef>
              <a:spcAft>
                <a:spcPts val="0"/>
              </a:spcAft>
              <a:buClr>
                <a:schemeClr val="dk1"/>
              </a:buClr>
              <a:buSzPct val="100000"/>
              <a:buChar char="•"/>
            </a:pPr>
            <a:r>
              <a:rPr lang="en-US"/>
              <a:t>Apakah lingkungan kelas Anda sudah inklusif?</a:t>
            </a:r>
            <a:endParaRPr/>
          </a:p>
          <a:p>
            <a:pPr indent="0" lvl="0" marL="457200" rtl="0" algn="l">
              <a:lnSpc>
                <a:spcPct val="90000"/>
              </a:lnSpc>
              <a:spcBef>
                <a:spcPts val="1000"/>
              </a:spcBef>
              <a:spcAft>
                <a:spcPts val="0"/>
              </a:spcAft>
              <a:buSzPct val="82949"/>
              <a:buNone/>
            </a:pPr>
            <a:r>
              <a:t/>
            </a:r>
            <a:endParaRPr/>
          </a:p>
          <a:p>
            <a:pPr indent="-188595" lvl="0" marL="228600" rtl="0" algn="l">
              <a:lnSpc>
                <a:spcPct val="90000"/>
              </a:lnSpc>
              <a:spcBef>
                <a:spcPts val="1000"/>
              </a:spcBef>
              <a:spcAft>
                <a:spcPts val="0"/>
              </a:spcAft>
              <a:buClr>
                <a:schemeClr val="dk1"/>
              </a:buClr>
              <a:buSzPct val="100000"/>
              <a:buChar char="•"/>
            </a:pPr>
            <a:r>
              <a:rPr lang="en-US"/>
              <a:t>Apa yang akan Anda lakukan untuk menciptakan iklim kelas yang menghargai keberagaman identitas, pengalaman, dan latar belakang mahasiswa?</a:t>
            </a:r>
            <a:endParaRPr/>
          </a:p>
          <a:p>
            <a:pPr indent="-188595" lvl="0" marL="228600" rtl="0" algn="l">
              <a:lnSpc>
                <a:spcPct val="90000"/>
              </a:lnSpc>
              <a:spcBef>
                <a:spcPts val="1000"/>
              </a:spcBef>
              <a:spcAft>
                <a:spcPts val="0"/>
              </a:spcAft>
              <a:buClr>
                <a:schemeClr val="dk1"/>
              </a:buClr>
              <a:buSzPct val="100000"/>
              <a:buChar char="•"/>
            </a:pPr>
            <a:r>
              <a:rPr lang="en-US"/>
              <a:t>Menurut Anda lingkungan belajar di kelas Anda saat ini jatuh dalam kuadran suasana  belajar yang mana?</a:t>
            </a:r>
            <a:endParaRPr/>
          </a:p>
          <a:p>
            <a:pPr indent="-188595" lvl="0" marL="228600" rtl="0" algn="l">
              <a:lnSpc>
                <a:spcPct val="90000"/>
              </a:lnSpc>
              <a:spcBef>
                <a:spcPts val="1000"/>
              </a:spcBef>
              <a:spcAft>
                <a:spcPts val="0"/>
              </a:spcAft>
              <a:buClr>
                <a:schemeClr val="dk1"/>
              </a:buClr>
              <a:buSzPct val="100000"/>
              <a:buChar char="•"/>
            </a:pPr>
            <a:r>
              <a:rPr lang="en-US"/>
              <a:t>Apa saja tantangan umum untuk menciptakan iklim pembelajaran yang inklusif?</a:t>
            </a:r>
            <a:endParaRPr/>
          </a:p>
          <a:p>
            <a:pPr indent="0" lvl="0" marL="0" rtl="0" algn="l">
              <a:lnSpc>
                <a:spcPct val="90000"/>
              </a:lnSpc>
              <a:spcBef>
                <a:spcPts val="1000"/>
              </a:spcBef>
              <a:spcAft>
                <a:spcPts val="0"/>
              </a:spcAft>
              <a:buClr>
                <a:schemeClr val="dk1"/>
              </a:buClr>
              <a:buSzPct val="100000"/>
              <a:buNone/>
            </a:pPr>
            <a:r>
              <a:t/>
            </a:r>
            <a:endParaRPr/>
          </a:p>
        </p:txBody>
      </p:sp>
      <p:pic>
        <p:nvPicPr>
          <p:cNvPr id="359" name="Google Shape;359;p25"/>
          <p:cNvPicPr preferRelativeResize="0"/>
          <p:nvPr/>
        </p:nvPicPr>
        <p:blipFill rotWithShape="1">
          <a:blip r:embed="rId4">
            <a:alphaModFix/>
          </a:blip>
          <a:srcRect b="0" l="0" r="0" t="0"/>
          <a:stretch/>
        </p:blipFill>
        <p:spPr>
          <a:xfrm>
            <a:off x="6444875" y="1773787"/>
            <a:ext cx="5834351" cy="32374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n-US"/>
              <a:t>Strategi menangani microagressions di perkuliahan</a:t>
            </a:r>
            <a:br>
              <a:rPr lang="en-US"/>
            </a:br>
            <a:r>
              <a:rPr lang="en-US" sz="2700"/>
              <a:t>(Dr. Leanne Longfellow, </a:t>
            </a:r>
            <a:r>
              <a:rPr lang="en-US" sz="2700" u="sng">
                <a:solidFill>
                  <a:schemeClr val="hlink"/>
                </a:solidFill>
                <a:hlinkClick r:id="rId3"/>
              </a:rPr>
              <a:t>https://inclusiveeducationplanning.com.au/</a:t>
            </a:r>
            <a:r>
              <a:rPr lang="en-US" sz="2700"/>
              <a:t> ) </a:t>
            </a:r>
            <a:endParaRPr/>
          </a:p>
        </p:txBody>
      </p:sp>
      <p:graphicFrame>
        <p:nvGraphicFramePr>
          <p:cNvPr id="365" name="Google Shape;365;p27"/>
          <p:cNvGraphicFramePr/>
          <p:nvPr/>
        </p:nvGraphicFramePr>
        <p:xfrm>
          <a:off x="838199" y="1821974"/>
          <a:ext cx="3000000" cy="3000000"/>
        </p:xfrm>
        <a:graphic>
          <a:graphicData uri="http://schemas.openxmlformats.org/drawingml/2006/table">
            <a:tbl>
              <a:tblPr>
                <a:noFill/>
                <a:tableStyleId>{347F3307-2FC9-4B8E-9869-387200839883}</a:tableStyleId>
              </a:tblPr>
              <a:tblGrid>
                <a:gridCol w="2628325"/>
                <a:gridCol w="2628325"/>
                <a:gridCol w="1706100"/>
                <a:gridCol w="3552825"/>
              </a:tblGrid>
              <a:tr h="334725">
                <a:tc>
                  <a:txBody>
                    <a:bodyPr/>
                    <a:lstStyle/>
                    <a:p>
                      <a:pPr indent="0" lvl="0" marL="0" marR="0" rtl="0" algn="l">
                        <a:lnSpc>
                          <a:spcPct val="100000"/>
                        </a:lnSpc>
                        <a:spcBef>
                          <a:spcPts val="0"/>
                        </a:spcBef>
                        <a:spcAft>
                          <a:spcPts val="0"/>
                        </a:spcAft>
                        <a:buClr>
                          <a:schemeClr val="dk1"/>
                        </a:buClr>
                        <a:buSzPts val="1800"/>
                        <a:buFont typeface="Calibri"/>
                        <a:buNone/>
                      </a:pPr>
                      <a:r>
                        <a:rPr lang="en-US" sz="1800" u="none" cap="none" strike="noStrike"/>
                        <a:t>Asumsi terhadap level intelektual</a:t>
                      </a:r>
                      <a:endParaRPr sz="1800" u="none" cap="none" strike="noStrike">
                        <a:latin typeface="Calibri"/>
                        <a:ea typeface="Calibri"/>
                        <a:cs typeface="Calibri"/>
                        <a:sym typeface="Calibri"/>
                      </a:endParaRPr>
                    </a:p>
                  </a:txBody>
                  <a:tcPr marT="0" marB="0" marR="62750" marL="62750"/>
                </a:tc>
                <a:tc>
                  <a:txBody>
                    <a:bodyPr/>
                    <a:lstStyle/>
                    <a:p>
                      <a:pPr indent="0" lvl="0" marL="0" marR="0" rtl="0" algn="l">
                        <a:lnSpc>
                          <a:spcPct val="100000"/>
                        </a:lnSpc>
                        <a:spcBef>
                          <a:spcPts val="0"/>
                        </a:spcBef>
                        <a:spcAft>
                          <a:spcPts val="0"/>
                        </a:spcAft>
                        <a:buClr>
                          <a:schemeClr val="dk1"/>
                        </a:buClr>
                        <a:buSzPts val="1800"/>
                        <a:buFont typeface="Calibri"/>
                        <a:buNone/>
                      </a:pPr>
                      <a:r>
                        <a:rPr lang="en-US" sz="1800" u="none" cap="none" strike="noStrike"/>
                        <a:t>Contoh</a:t>
                      </a:r>
                      <a:endParaRPr sz="1800" u="none" cap="none" strike="noStrike">
                        <a:latin typeface="Calibri"/>
                        <a:ea typeface="Calibri"/>
                        <a:cs typeface="Calibri"/>
                        <a:sym typeface="Calibri"/>
                      </a:endParaRPr>
                    </a:p>
                  </a:txBody>
                  <a:tcPr marT="0" marB="0" marR="62750" marL="62750"/>
                </a:tc>
                <a:tc>
                  <a:txBody>
                    <a:bodyPr/>
                    <a:lstStyle/>
                    <a:p>
                      <a:pPr indent="0" lvl="0" marL="0" marR="0" rtl="0" algn="l">
                        <a:lnSpc>
                          <a:spcPct val="100000"/>
                        </a:lnSpc>
                        <a:spcBef>
                          <a:spcPts val="0"/>
                        </a:spcBef>
                        <a:spcAft>
                          <a:spcPts val="0"/>
                        </a:spcAft>
                        <a:buClr>
                          <a:schemeClr val="dk1"/>
                        </a:buClr>
                        <a:buSzPts val="1800"/>
                        <a:buFont typeface="Calibri"/>
                        <a:buNone/>
                      </a:pPr>
                      <a:r>
                        <a:rPr lang="en-US" sz="1800" u="none" cap="none" strike="noStrike"/>
                        <a:t>Pesan tersembunyi</a:t>
                      </a:r>
                      <a:endParaRPr sz="1800" u="none" cap="none" strike="noStrike">
                        <a:latin typeface="Calibri"/>
                        <a:ea typeface="Calibri"/>
                        <a:cs typeface="Calibri"/>
                        <a:sym typeface="Calibri"/>
                      </a:endParaRPr>
                    </a:p>
                  </a:txBody>
                  <a:tcPr marT="0" marB="0" marR="62750" marL="62750"/>
                </a:tc>
                <a:tc>
                  <a:txBody>
                    <a:bodyPr/>
                    <a:lstStyle/>
                    <a:p>
                      <a:pPr indent="0" lvl="0" marL="0" marR="0" rtl="0" algn="l">
                        <a:lnSpc>
                          <a:spcPct val="100000"/>
                        </a:lnSpc>
                        <a:spcBef>
                          <a:spcPts val="0"/>
                        </a:spcBef>
                        <a:spcAft>
                          <a:spcPts val="0"/>
                        </a:spcAft>
                        <a:buClr>
                          <a:schemeClr val="dk1"/>
                        </a:buClr>
                        <a:buSzPts val="1800"/>
                        <a:buFont typeface="Calibri"/>
                        <a:buNone/>
                      </a:pPr>
                      <a:r>
                        <a:rPr lang="en-US" sz="1800" u="none" cap="none" strike="noStrike"/>
                        <a:t>Strategi </a:t>
                      </a:r>
                      <a:endParaRPr sz="1800" u="none" cap="none" strike="noStrike">
                        <a:latin typeface="Calibri"/>
                        <a:ea typeface="Calibri"/>
                        <a:cs typeface="Calibri"/>
                        <a:sym typeface="Calibri"/>
                      </a:endParaRPr>
                    </a:p>
                  </a:txBody>
                  <a:tcPr marT="0" marB="0" marR="62750" marL="62750"/>
                </a:tc>
              </a:tr>
              <a:tr h="3849250">
                <a:tc>
                  <a:txBody>
                    <a:bodyPr/>
                    <a:lstStyle/>
                    <a:p>
                      <a:pPr indent="-342900" lvl="0" marL="342900" marR="0" rtl="0" algn="l">
                        <a:lnSpc>
                          <a:spcPct val="100000"/>
                        </a:lnSpc>
                        <a:spcBef>
                          <a:spcPts val="0"/>
                        </a:spcBef>
                        <a:spcAft>
                          <a:spcPts val="0"/>
                        </a:spcAft>
                        <a:buClr>
                          <a:schemeClr val="dk1"/>
                        </a:buClr>
                        <a:buSzPts val="1800"/>
                        <a:buFont typeface="Calibri"/>
                        <a:buAutoNum type="alphaLcPeriod"/>
                      </a:pPr>
                      <a:r>
                        <a:rPr lang="en-US" sz="1800" u="none" cap="none" strike="noStrike"/>
                        <a:t>Berasumsi mengenai level intelektual.</a:t>
                      </a:r>
                      <a:endParaRPr sz="1800" u="none" cap="none" strike="noStrike"/>
                    </a:p>
                    <a:p>
                      <a:pPr indent="-342900" lvl="0" marL="342900" marR="0" rtl="0" algn="l">
                        <a:lnSpc>
                          <a:spcPct val="100000"/>
                        </a:lnSpc>
                        <a:spcBef>
                          <a:spcPts val="0"/>
                        </a:spcBef>
                        <a:spcAft>
                          <a:spcPts val="0"/>
                        </a:spcAft>
                        <a:buClr>
                          <a:schemeClr val="dk1"/>
                        </a:buClr>
                        <a:buSzPts val="1800"/>
                        <a:buFont typeface="Calibri"/>
                        <a:buAutoNum type="alphaLcPeriod"/>
                      </a:pPr>
                      <a:r>
                        <a:rPr lang="en-US" sz="1800" u="none" cap="none" strike="noStrike"/>
                        <a:t>Berasumsi bahwa kemampuan bahasa ekspresif mengindikasikan pemahaman</a:t>
                      </a:r>
                      <a:endParaRPr sz="1800" u="none" cap="none" strike="noStrike"/>
                    </a:p>
                    <a:p>
                      <a:pPr indent="-342900" lvl="0" marL="342900" marR="0" rtl="0" algn="l">
                        <a:lnSpc>
                          <a:spcPct val="100000"/>
                        </a:lnSpc>
                        <a:spcBef>
                          <a:spcPts val="0"/>
                        </a:spcBef>
                        <a:spcAft>
                          <a:spcPts val="0"/>
                        </a:spcAft>
                        <a:buClr>
                          <a:schemeClr val="dk1"/>
                        </a:buClr>
                        <a:buSzPts val="1800"/>
                        <a:buFont typeface="Calibri"/>
                        <a:buAutoNum type="alphaLcPeriod"/>
                      </a:pPr>
                      <a:r>
                        <a:rPr lang="en-US" sz="1800" u="none" cap="none" strike="noStrike"/>
                        <a:t>Mengasumsikan mahasiswa dengan hambatan fisik juga memiliki masalah intelektual </a:t>
                      </a:r>
                      <a:endParaRPr sz="1800" u="none" cap="none" strike="noStrike">
                        <a:latin typeface="Calibri"/>
                        <a:ea typeface="Calibri"/>
                        <a:cs typeface="Calibri"/>
                        <a:sym typeface="Calibri"/>
                      </a:endParaRPr>
                    </a:p>
                  </a:txBody>
                  <a:tcPr marT="0" marB="0" marR="62750" marL="62750"/>
                </a:tc>
                <a:tc>
                  <a:txBody>
                    <a:bodyPr/>
                    <a:lstStyle/>
                    <a:p>
                      <a:pPr indent="-342900" lvl="0" marL="342900" marR="0" rtl="0" algn="l">
                        <a:lnSpc>
                          <a:spcPct val="100000"/>
                        </a:lnSpc>
                        <a:spcBef>
                          <a:spcPts val="0"/>
                        </a:spcBef>
                        <a:spcAft>
                          <a:spcPts val="0"/>
                        </a:spcAft>
                        <a:buClr>
                          <a:schemeClr val="dk1"/>
                        </a:buClr>
                        <a:buSzPts val="1800"/>
                        <a:buFont typeface="Courier New"/>
                        <a:buChar char="o"/>
                      </a:pPr>
                      <a:r>
                        <a:rPr lang="en-US" sz="1800" u="none" cap="none" strike="noStrike"/>
                        <a:t>Berbicara pelan dan keras terhadap IBK</a:t>
                      </a:r>
                      <a:endParaRPr sz="1800" u="none" cap="none" strike="noStrike"/>
                    </a:p>
                    <a:p>
                      <a:pPr indent="-342900" lvl="0" marL="342900" marR="0" rtl="0" algn="l">
                        <a:lnSpc>
                          <a:spcPct val="100000"/>
                        </a:lnSpc>
                        <a:spcBef>
                          <a:spcPts val="0"/>
                        </a:spcBef>
                        <a:spcAft>
                          <a:spcPts val="0"/>
                        </a:spcAft>
                        <a:buClr>
                          <a:schemeClr val="dk1"/>
                        </a:buClr>
                        <a:buSzPts val="1800"/>
                        <a:buFont typeface="Courier New"/>
                        <a:buChar char="o"/>
                      </a:pPr>
                      <a:r>
                        <a:rPr lang="en-US" sz="1800" u="none" cap="none" strike="noStrike"/>
                        <a:t>Berbicara dengan dilagukan untuk IBK</a:t>
                      </a:r>
                      <a:endParaRPr sz="1800" u="none" cap="none" strike="noStrike"/>
                    </a:p>
                    <a:p>
                      <a:pPr indent="-342900" lvl="0" marL="342900" marR="0" rtl="0" algn="l">
                        <a:lnSpc>
                          <a:spcPct val="100000"/>
                        </a:lnSpc>
                        <a:spcBef>
                          <a:spcPts val="0"/>
                        </a:spcBef>
                        <a:spcAft>
                          <a:spcPts val="0"/>
                        </a:spcAft>
                        <a:buClr>
                          <a:schemeClr val="dk1"/>
                        </a:buClr>
                        <a:buSzPts val="1800"/>
                        <a:buFont typeface="Courier New"/>
                        <a:buChar char="o"/>
                      </a:pPr>
                      <a:r>
                        <a:rPr lang="en-US" sz="1800" u="none" cap="none" strike="noStrike"/>
                        <a:t>Berbicara ke pendamping, bukan langsung ke IBK</a:t>
                      </a:r>
                      <a:endParaRPr sz="1800" u="none" cap="none" strike="noStrike"/>
                    </a:p>
                    <a:p>
                      <a:pPr indent="-342900" lvl="0" marL="342900" marR="0" rtl="0" algn="l">
                        <a:lnSpc>
                          <a:spcPct val="100000"/>
                        </a:lnSpc>
                        <a:spcBef>
                          <a:spcPts val="0"/>
                        </a:spcBef>
                        <a:spcAft>
                          <a:spcPts val="0"/>
                        </a:spcAft>
                        <a:buClr>
                          <a:schemeClr val="dk1"/>
                        </a:buClr>
                        <a:buSzPts val="1800"/>
                        <a:buFont typeface="Courier New"/>
                        <a:buChar char="o"/>
                      </a:pPr>
                      <a:r>
                        <a:rPr lang="en-US" sz="1800" u="none" cap="none" strike="noStrike"/>
                        <a:t> Menetapkan tujuan kuliah yang rendah tanpa dikonsultasikan</a:t>
                      </a:r>
                      <a:endParaRPr sz="1800" u="none" cap="none" strike="noStrike"/>
                    </a:p>
                    <a:p>
                      <a:pPr indent="-342900" lvl="0" marL="342900" marR="0" rtl="0" algn="l">
                        <a:lnSpc>
                          <a:spcPct val="100000"/>
                        </a:lnSpc>
                        <a:spcBef>
                          <a:spcPts val="0"/>
                        </a:spcBef>
                        <a:spcAft>
                          <a:spcPts val="0"/>
                        </a:spcAft>
                        <a:buClr>
                          <a:schemeClr val="dk1"/>
                        </a:buClr>
                        <a:buSzPts val="1800"/>
                        <a:buFont typeface="Courier New"/>
                        <a:buChar char="o"/>
                      </a:pPr>
                      <a:r>
                        <a:rPr lang="en-US" sz="1800" u="none" cap="none" strike="noStrike"/>
                        <a:t>Mengganti materi dengan materi lain tanpa komunikasi </a:t>
                      </a:r>
                      <a:endParaRPr sz="1800" u="none" cap="none" strike="noStrike">
                        <a:latin typeface="Calibri"/>
                        <a:ea typeface="Calibri"/>
                        <a:cs typeface="Calibri"/>
                        <a:sym typeface="Calibri"/>
                      </a:endParaRPr>
                    </a:p>
                  </a:txBody>
                  <a:tcPr marT="0" marB="0" marR="62750" marL="62750"/>
                </a:tc>
                <a:tc>
                  <a:txBody>
                    <a:bodyPr/>
                    <a:lstStyle/>
                    <a:p>
                      <a:pPr indent="0" lvl="0" marL="0" marR="0" rtl="0" algn="l">
                        <a:lnSpc>
                          <a:spcPct val="100000"/>
                        </a:lnSpc>
                        <a:spcBef>
                          <a:spcPts val="0"/>
                        </a:spcBef>
                        <a:spcAft>
                          <a:spcPts val="0"/>
                        </a:spcAft>
                        <a:buClr>
                          <a:schemeClr val="dk1"/>
                        </a:buClr>
                        <a:buSzPts val="1800"/>
                        <a:buFont typeface="Calibri"/>
                        <a:buNone/>
                      </a:pPr>
                      <a:r>
                        <a:rPr lang="en-US" sz="1800" u="none" cap="none" strike="noStrike"/>
                        <a:t>IBK mempunyai kemampuan yang rendah </a:t>
                      </a:r>
                      <a:endParaRPr sz="1800" u="none" cap="none" strike="noStrike">
                        <a:latin typeface="Calibri"/>
                        <a:ea typeface="Calibri"/>
                        <a:cs typeface="Calibri"/>
                        <a:sym typeface="Calibri"/>
                      </a:endParaRPr>
                    </a:p>
                  </a:txBody>
                  <a:tcPr marT="0" marB="0" marR="62750" marL="62750"/>
                </a:tc>
                <a:tc>
                  <a:txBody>
                    <a:bodyPr/>
                    <a:lstStyle/>
                    <a:p>
                      <a:pPr indent="-342900" lvl="0" marL="342900" marR="0" rtl="0" algn="l">
                        <a:lnSpc>
                          <a:spcPct val="100000"/>
                        </a:lnSpc>
                        <a:spcBef>
                          <a:spcPts val="0"/>
                        </a:spcBef>
                        <a:spcAft>
                          <a:spcPts val="0"/>
                        </a:spcAft>
                        <a:buClr>
                          <a:schemeClr val="dk1"/>
                        </a:buClr>
                        <a:buSzPts val="1800"/>
                        <a:buFont typeface="Courier New"/>
                        <a:buChar char="o"/>
                      </a:pPr>
                      <a:r>
                        <a:rPr lang="en-US" sz="1800" u="none" cap="none" strike="noStrike"/>
                        <a:t>Memperlakukan semua mahasiswa tanpa asumsi awal tentang kompetensi mereka</a:t>
                      </a:r>
                      <a:endParaRPr sz="1800" u="none" cap="none" strike="noStrike"/>
                    </a:p>
                    <a:p>
                      <a:pPr indent="-342900" lvl="0" marL="342900" marR="0" rtl="0" algn="l">
                        <a:lnSpc>
                          <a:spcPct val="100000"/>
                        </a:lnSpc>
                        <a:spcBef>
                          <a:spcPts val="0"/>
                        </a:spcBef>
                        <a:spcAft>
                          <a:spcPts val="0"/>
                        </a:spcAft>
                        <a:buClr>
                          <a:schemeClr val="dk1"/>
                        </a:buClr>
                        <a:buSzPts val="1800"/>
                        <a:buFont typeface="Courier New"/>
                        <a:buChar char="o"/>
                      </a:pPr>
                      <a:r>
                        <a:rPr lang="en-US" sz="1800" u="none" cap="none" strike="noStrike"/>
                        <a:t>Merefleksikan pilihan bahasa, sikap terhadap IBK. Meluangkan waktu untuk belajar mengenai perspektif IBK</a:t>
                      </a:r>
                      <a:endParaRPr sz="1800" u="none" cap="none" strike="noStrike"/>
                    </a:p>
                    <a:p>
                      <a:pPr indent="-342900" lvl="0" marL="342900" marR="0" rtl="0" algn="l">
                        <a:lnSpc>
                          <a:spcPct val="100000"/>
                        </a:lnSpc>
                        <a:spcBef>
                          <a:spcPts val="0"/>
                        </a:spcBef>
                        <a:spcAft>
                          <a:spcPts val="0"/>
                        </a:spcAft>
                        <a:buClr>
                          <a:schemeClr val="dk1"/>
                        </a:buClr>
                        <a:buSzPts val="1800"/>
                        <a:buFont typeface="Courier New"/>
                        <a:buChar char="o"/>
                      </a:pPr>
                      <a:r>
                        <a:rPr lang="en-US" sz="1800" u="none" cap="none" strike="noStrike"/>
                        <a:t>Berikan dorongan mahasiswa sesuai dengan kebutuhan mahasiswa dan bila perlu libatkan keluarga mereka</a:t>
                      </a:r>
                      <a:endParaRPr sz="1800" u="none" cap="none" strike="noStrike">
                        <a:latin typeface="Calibri"/>
                        <a:ea typeface="Calibri"/>
                        <a:cs typeface="Calibri"/>
                        <a:sym typeface="Calibri"/>
                      </a:endParaRPr>
                    </a:p>
                  </a:txBody>
                  <a:tcPr marT="0" marB="0" marR="62750" marL="62750"/>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n-US"/>
              <a:t>Strategi menangani microagressions di perkuliahan </a:t>
            </a:r>
            <a:br>
              <a:rPr lang="en-US"/>
            </a:br>
            <a:r>
              <a:rPr lang="en-US" sz="1800"/>
              <a:t>(Dr. Leanne Longfellow, </a:t>
            </a:r>
            <a:r>
              <a:rPr lang="en-US" sz="1800" u="sng">
                <a:solidFill>
                  <a:schemeClr val="hlink"/>
                </a:solidFill>
                <a:hlinkClick r:id="rId3"/>
              </a:rPr>
              <a:t>https://inclusiveeducationplanning.com.au/</a:t>
            </a:r>
            <a:r>
              <a:rPr lang="en-US" sz="1800"/>
              <a:t> ) </a:t>
            </a:r>
            <a:endParaRPr/>
          </a:p>
        </p:txBody>
      </p:sp>
      <p:graphicFrame>
        <p:nvGraphicFramePr>
          <p:cNvPr id="371" name="Google Shape;371;p28"/>
          <p:cNvGraphicFramePr/>
          <p:nvPr/>
        </p:nvGraphicFramePr>
        <p:xfrm>
          <a:off x="838199" y="1690688"/>
          <a:ext cx="3000000" cy="3000000"/>
        </p:xfrm>
        <a:graphic>
          <a:graphicData uri="http://schemas.openxmlformats.org/drawingml/2006/table">
            <a:tbl>
              <a:tblPr>
                <a:noFill/>
                <a:tableStyleId>{347F3307-2FC9-4B8E-9869-387200839883}</a:tableStyleId>
              </a:tblPr>
              <a:tblGrid>
                <a:gridCol w="2785650"/>
                <a:gridCol w="2785650"/>
                <a:gridCol w="2334325"/>
                <a:gridCol w="3239375"/>
              </a:tblGrid>
              <a:tr h="5181600">
                <a:tc>
                  <a:txBody>
                    <a:bodyPr/>
                    <a:lstStyle/>
                    <a:p>
                      <a:pPr indent="0" lvl="0" marL="0" marR="0" rtl="0" algn="l">
                        <a:lnSpc>
                          <a:spcPct val="100000"/>
                        </a:lnSpc>
                        <a:spcBef>
                          <a:spcPts val="0"/>
                        </a:spcBef>
                        <a:spcAft>
                          <a:spcPts val="0"/>
                        </a:spcAft>
                        <a:buClr>
                          <a:schemeClr val="dk1"/>
                        </a:buClr>
                        <a:buSzPts val="2000"/>
                        <a:buFont typeface="Calibri"/>
                        <a:buNone/>
                      </a:pPr>
                      <a:r>
                        <a:rPr lang="en-US" sz="2000" u="none" cap="none" strike="noStrike"/>
                        <a:t>Asumsi homogenitas:</a:t>
                      </a:r>
                      <a:endParaRPr sz="1800" u="none" cap="none" strike="noStrike"/>
                    </a:p>
                    <a:p>
                      <a:pPr indent="-342900" lvl="0" marL="342900" marR="0" rtl="0" algn="l">
                        <a:lnSpc>
                          <a:spcPct val="100000"/>
                        </a:lnSpc>
                        <a:spcBef>
                          <a:spcPts val="0"/>
                        </a:spcBef>
                        <a:spcAft>
                          <a:spcPts val="0"/>
                        </a:spcAft>
                        <a:buClr>
                          <a:schemeClr val="dk1"/>
                        </a:buClr>
                        <a:buSzPts val="2000"/>
                        <a:buFont typeface="Calibri"/>
                        <a:buAutoNum type="alphaLcPeriod"/>
                      </a:pPr>
                      <a:r>
                        <a:rPr lang="en-US" sz="2000" u="none" cap="none" strike="noStrike"/>
                        <a:t>Berasumsi semua mahasiswa dengan kebutuhan khusus adalah sama </a:t>
                      </a:r>
                      <a:endParaRPr sz="1800" u="none" cap="none" strike="noStrike"/>
                    </a:p>
                    <a:p>
                      <a:pPr indent="-342900" lvl="0" marL="342900" marR="0" rtl="0" algn="l">
                        <a:lnSpc>
                          <a:spcPct val="100000"/>
                        </a:lnSpc>
                        <a:spcBef>
                          <a:spcPts val="0"/>
                        </a:spcBef>
                        <a:spcAft>
                          <a:spcPts val="0"/>
                        </a:spcAft>
                        <a:buClr>
                          <a:schemeClr val="dk1"/>
                        </a:buClr>
                        <a:buSzPts val="2000"/>
                        <a:buFont typeface="Calibri"/>
                        <a:buAutoNum type="alphaLcPeriod"/>
                      </a:pPr>
                      <a:r>
                        <a:rPr lang="en-US" sz="2000" u="none" cap="none" strike="noStrike"/>
                        <a:t>Tidak melihat mahasiswa sebagai individu yang unik</a:t>
                      </a:r>
                      <a:endParaRPr sz="2000" u="none" cap="none" strike="noStrike"/>
                    </a:p>
                    <a:p>
                      <a:pPr indent="-342900" lvl="0" marL="342900" marR="0" rtl="0" algn="l">
                        <a:lnSpc>
                          <a:spcPct val="100000"/>
                        </a:lnSpc>
                        <a:spcBef>
                          <a:spcPts val="0"/>
                        </a:spcBef>
                        <a:spcAft>
                          <a:spcPts val="0"/>
                        </a:spcAft>
                        <a:buClr>
                          <a:schemeClr val="dk1"/>
                        </a:buClr>
                        <a:buSzPts val="2000"/>
                        <a:buFont typeface="Calibri"/>
                        <a:buAutoNum type="alphaLcPeriod"/>
                      </a:pPr>
                      <a:r>
                        <a:rPr lang="en-US" sz="2000" u="none" cap="none" strike="noStrike"/>
                        <a:t>Memilih penyesuaian berdasarkan jenis disabilitas bukan kebutuhan mahasiswa </a:t>
                      </a:r>
                      <a:endParaRPr sz="2000" u="none" cap="none" strike="noStrike">
                        <a:latin typeface="Calibri"/>
                        <a:ea typeface="Calibri"/>
                        <a:cs typeface="Calibri"/>
                        <a:sym typeface="Calibri"/>
                      </a:endParaRPr>
                    </a:p>
                  </a:txBody>
                  <a:tcPr marT="0" marB="0" marR="68575" marL="68575"/>
                </a:tc>
                <a:tc>
                  <a:txBody>
                    <a:bodyPr/>
                    <a:lstStyle/>
                    <a:p>
                      <a:pPr indent="0" lvl="0" marL="0" marR="0" rtl="0" algn="l">
                        <a:lnSpc>
                          <a:spcPct val="100000"/>
                        </a:lnSpc>
                        <a:spcBef>
                          <a:spcPts val="0"/>
                        </a:spcBef>
                        <a:spcAft>
                          <a:spcPts val="0"/>
                        </a:spcAft>
                        <a:buClr>
                          <a:schemeClr val="dk1"/>
                        </a:buClr>
                        <a:buSzPts val="2000"/>
                        <a:buFont typeface="Courier New"/>
                        <a:buNone/>
                      </a:pPr>
                      <a:r>
                        <a:rPr lang="en-US" sz="2000" u="none" cap="none" strike="noStrike"/>
                        <a:t>Contoh: </a:t>
                      </a:r>
                      <a:endParaRPr sz="1800" u="none" cap="none" strike="noStrike"/>
                    </a:p>
                    <a:p>
                      <a:pPr indent="-342900" lvl="0" marL="342900" marR="0" rtl="0" algn="l">
                        <a:lnSpc>
                          <a:spcPct val="100000"/>
                        </a:lnSpc>
                        <a:spcBef>
                          <a:spcPts val="0"/>
                        </a:spcBef>
                        <a:spcAft>
                          <a:spcPts val="0"/>
                        </a:spcAft>
                        <a:buClr>
                          <a:schemeClr val="dk1"/>
                        </a:buClr>
                        <a:buSzPts val="2000"/>
                        <a:buFont typeface="Courier New"/>
                        <a:buChar char="o"/>
                      </a:pPr>
                      <a:r>
                        <a:rPr lang="en-US" sz="2000" u="none" cap="none" strike="noStrike"/>
                        <a:t>Berasumsi bahwa IBK membutuhkan program non akademik daripada program akademik</a:t>
                      </a:r>
                      <a:endParaRPr sz="2000" u="none" cap="none" strike="noStrike"/>
                    </a:p>
                    <a:p>
                      <a:pPr indent="-342900" lvl="0" marL="342900" marR="0" rtl="0" algn="l">
                        <a:lnSpc>
                          <a:spcPct val="100000"/>
                        </a:lnSpc>
                        <a:spcBef>
                          <a:spcPts val="0"/>
                        </a:spcBef>
                        <a:spcAft>
                          <a:spcPts val="0"/>
                        </a:spcAft>
                        <a:buClr>
                          <a:schemeClr val="dk1"/>
                        </a:buClr>
                        <a:buSzPts val="2000"/>
                        <a:buFont typeface="Courier New"/>
                        <a:buChar char="o"/>
                      </a:pPr>
                      <a:r>
                        <a:rPr lang="en-US" sz="2000" u="none" cap="none" strike="noStrike"/>
                        <a:t>Menggunakan istilah labeling ‘idiot’ atau ‘oon’ dan bukan nama untuk merujuk individu dengan kebutuhan khusus</a:t>
                      </a:r>
                      <a:endParaRPr sz="2000" u="none" cap="none" strike="noStrike">
                        <a:latin typeface="Calibri"/>
                        <a:ea typeface="Calibri"/>
                        <a:cs typeface="Calibri"/>
                        <a:sym typeface="Calibri"/>
                      </a:endParaRPr>
                    </a:p>
                  </a:txBody>
                  <a:tcPr marT="0" marB="0" marR="68575" marL="68575"/>
                </a:tc>
                <a:tc>
                  <a:txBody>
                    <a:bodyPr/>
                    <a:lstStyle/>
                    <a:p>
                      <a:pPr indent="0" lvl="0" marL="0" marR="0" rtl="0" algn="l">
                        <a:lnSpc>
                          <a:spcPct val="100000"/>
                        </a:lnSpc>
                        <a:spcBef>
                          <a:spcPts val="0"/>
                        </a:spcBef>
                        <a:spcAft>
                          <a:spcPts val="0"/>
                        </a:spcAft>
                        <a:buClr>
                          <a:schemeClr val="dk1"/>
                        </a:buClr>
                        <a:buSzPts val="2000"/>
                        <a:buFont typeface="Calibri"/>
                        <a:buNone/>
                      </a:pPr>
                      <a:r>
                        <a:rPr lang="en-US" sz="2000" u="none" cap="none" strike="noStrike"/>
                        <a:t>Pesan: </a:t>
                      </a:r>
                      <a:endParaRPr sz="1800" u="none" cap="none" strike="noStrike"/>
                    </a:p>
                    <a:p>
                      <a:pPr indent="0" lvl="0" marL="0" marR="0" rtl="0" algn="l">
                        <a:lnSpc>
                          <a:spcPct val="100000"/>
                        </a:lnSpc>
                        <a:spcBef>
                          <a:spcPts val="0"/>
                        </a:spcBef>
                        <a:spcAft>
                          <a:spcPts val="0"/>
                        </a:spcAft>
                        <a:buClr>
                          <a:schemeClr val="dk1"/>
                        </a:buClr>
                        <a:buSzPts val="2000"/>
                        <a:buFont typeface="Calibri"/>
                        <a:buNone/>
                      </a:pPr>
                      <a:r>
                        <a:t/>
                      </a:r>
                      <a:endParaRPr sz="2000" u="none" cap="none" strike="noStrike"/>
                    </a:p>
                    <a:p>
                      <a:pPr indent="0" lvl="0" marL="0" marR="0" rtl="0" algn="l">
                        <a:lnSpc>
                          <a:spcPct val="100000"/>
                        </a:lnSpc>
                        <a:spcBef>
                          <a:spcPts val="0"/>
                        </a:spcBef>
                        <a:spcAft>
                          <a:spcPts val="0"/>
                        </a:spcAft>
                        <a:buClr>
                          <a:schemeClr val="dk1"/>
                        </a:buClr>
                        <a:buSzPts val="2000"/>
                        <a:buFont typeface="Calibri"/>
                        <a:buNone/>
                      </a:pPr>
                      <a:r>
                        <a:rPr lang="en-US" sz="2000" u="none" cap="none" strike="noStrike"/>
                        <a:t>Semua IBK itu sama </a:t>
                      </a:r>
                      <a:endParaRPr sz="2000" u="none" cap="none" strike="noStrike">
                        <a:latin typeface="Calibri"/>
                        <a:ea typeface="Calibri"/>
                        <a:cs typeface="Calibri"/>
                        <a:sym typeface="Calibri"/>
                      </a:endParaRPr>
                    </a:p>
                  </a:txBody>
                  <a:tcPr marT="0" marB="0" marR="68575" marL="68575"/>
                </a:tc>
                <a:tc>
                  <a:txBody>
                    <a:bodyPr/>
                    <a:lstStyle/>
                    <a:p>
                      <a:pPr indent="0" lvl="0" marL="0" marR="0" rtl="0" algn="l">
                        <a:lnSpc>
                          <a:spcPct val="100000"/>
                        </a:lnSpc>
                        <a:spcBef>
                          <a:spcPts val="0"/>
                        </a:spcBef>
                        <a:spcAft>
                          <a:spcPts val="0"/>
                        </a:spcAft>
                        <a:buClr>
                          <a:schemeClr val="dk1"/>
                        </a:buClr>
                        <a:buSzPts val="2000"/>
                        <a:buFont typeface="Courier New"/>
                        <a:buNone/>
                      </a:pPr>
                      <a:r>
                        <a:rPr lang="en-US" sz="2000" u="none" cap="none" strike="noStrike"/>
                        <a:t>Strategi: </a:t>
                      </a:r>
                      <a:endParaRPr sz="1800" u="none" cap="none" strike="noStrike"/>
                    </a:p>
                    <a:p>
                      <a:pPr indent="-342900" lvl="0" marL="342900" marR="0" rtl="0" algn="l">
                        <a:lnSpc>
                          <a:spcPct val="100000"/>
                        </a:lnSpc>
                        <a:spcBef>
                          <a:spcPts val="0"/>
                        </a:spcBef>
                        <a:spcAft>
                          <a:spcPts val="0"/>
                        </a:spcAft>
                        <a:buClr>
                          <a:schemeClr val="dk1"/>
                        </a:buClr>
                        <a:buSzPts val="2000"/>
                        <a:buFont typeface="Courier New"/>
                        <a:buChar char="o"/>
                      </a:pPr>
                      <a:r>
                        <a:rPr lang="en-US" sz="2000" u="none" cap="none" strike="noStrike"/>
                        <a:t>Dekati mahasiswa dengan kebutuhan khusus sebagai individu yang unik</a:t>
                      </a:r>
                      <a:endParaRPr sz="2000" u="none" cap="none" strike="noStrike"/>
                    </a:p>
                    <a:p>
                      <a:pPr indent="-342900" lvl="0" marL="342900" marR="0" rtl="0" algn="l">
                        <a:lnSpc>
                          <a:spcPct val="100000"/>
                        </a:lnSpc>
                        <a:spcBef>
                          <a:spcPts val="0"/>
                        </a:spcBef>
                        <a:spcAft>
                          <a:spcPts val="0"/>
                        </a:spcAft>
                        <a:buClr>
                          <a:schemeClr val="dk1"/>
                        </a:buClr>
                        <a:buSzPts val="2000"/>
                        <a:buFont typeface="Courier New"/>
                        <a:buChar char="o"/>
                      </a:pPr>
                      <a:r>
                        <a:rPr lang="en-US" sz="2000" u="none" cap="none" strike="noStrike"/>
                        <a:t>Terlibat dalam komunikasi yang intensif dengan IBK dan libatkan mereka untuk memberikan pandangan terkait materi</a:t>
                      </a:r>
                      <a:endParaRPr sz="2000" u="none" cap="none" strike="noStrike"/>
                    </a:p>
                    <a:p>
                      <a:pPr indent="-342900" lvl="0" marL="342900" marR="0" rtl="0" algn="l">
                        <a:lnSpc>
                          <a:spcPct val="100000"/>
                        </a:lnSpc>
                        <a:spcBef>
                          <a:spcPts val="0"/>
                        </a:spcBef>
                        <a:spcAft>
                          <a:spcPts val="0"/>
                        </a:spcAft>
                        <a:buClr>
                          <a:schemeClr val="dk1"/>
                        </a:buClr>
                        <a:buSzPts val="2000"/>
                        <a:buFont typeface="Courier New"/>
                        <a:buChar char="o"/>
                      </a:pPr>
                      <a:r>
                        <a:rPr lang="en-US" sz="2000" u="none" cap="none" strike="noStrike"/>
                        <a:t>Dengarkan mahasiswa dan integrasikan ide mereka untuk dukungan yang akan diberikan</a:t>
                      </a:r>
                      <a:endParaRPr sz="2000" u="none" cap="none" strike="noStrike">
                        <a:latin typeface="Calibri"/>
                        <a:ea typeface="Calibri"/>
                        <a:cs typeface="Calibri"/>
                        <a:sym typeface="Calibri"/>
                      </a:endParaRPr>
                    </a:p>
                  </a:txBody>
                  <a:tcPr marT="0" marB="0" marR="68575" marL="68575"/>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n-US"/>
              <a:t>Strategi menangani microagressions di perkuliahan</a:t>
            </a:r>
            <a:br>
              <a:rPr lang="en-US"/>
            </a:br>
            <a:r>
              <a:rPr lang="en-US" sz="1800"/>
              <a:t>(Dr. Leanne Longfellow, </a:t>
            </a:r>
            <a:r>
              <a:rPr lang="en-US" sz="1800" u="sng">
                <a:solidFill>
                  <a:schemeClr val="hlink"/>
                </a:solidFill>
                <a:hlinkClick r:id="rId3"/>
              </a:rPr>
              <a:t>https://inclusiveeducationplanning.com.au/</a:t>
            </a:r>
            <a:r>
              <a:rPr lang="en-US" sz="1800"/>
              <a:t> ) </a:t>
            </a:r>
            <a:endParaRPr/>
          </a:p>
        </p:txBody>
      </p:sp>
      <p:graphicFrame>
        <p:nvGraphicFramePr>
          <p:cNvPr id="377" name="Google Shape;377;p29"/>
          <p:cNvGraphicFramePr/>
          <p:nvPr/>
        </p:nvGraphicFramePr>
        <p:xfrm>
          <a:off x="838199" y="1806734"/>
          <a:ext cx="3000000" cy="3000000"/>
        </p:xfrm>
        <a:graphic>
          <a:graphicData uri="http://schemas.openxmlformats.org/drawingml/2006/table">
            <a:tbl>
              <a:tblPr>
                <a:noFill/>
                <a:tableStyleId>{347F3307-2FC9-4B8E-9869-387200839883}</a:tableStyleId>
              </a:tblPr>
              <a:tblGrid>
                <a:gridCol w="2672375"/>
                <a:gridCol w="2672375"/>
                <a:gridCol w="2342775"/>
                <a:gridCol w="3004275"/>
              </a:tblGrid>
              <a:tr h="4351350">
                <a:tc>
                  <a:txBody>
                    <a:bodyPr/>
                    <a:lstStyle/>
                    <a:p>
                      <a:pPr indent="0" lvl="0" marL="0" marR="0" rtl="0" algn="l">
                        <a:lnSpc>
                          <a:spcPct val="100000"/>
                        </a:lnSpc>
                        <a:spcBef>
                          <a:spcPts val="0"/>
                        </a:spcBef>
                        <a:spcAft>
                          <a:spcPts val="0"/>
                        </a:spcAft>
                        <a:buClr>
                          <a:schemeClr val="dk1"/>
                        </a:buClr>
                        <a:buSzPts val="2000"/>
                        <a:buFont typeface="Calibri"/>
                        <a:buNone/>
                      </a:pPr>
                      <a:r>
                        <a:rPr lang="en-US" sz="2000" u="none" cap="none" strike="noStrike"/>
                        <a:t>Berasumsi kemampuan atau kualitas IBK didasarkan pada jenis disabilitasnya :</a:t>
                      </a:r>
                      <a:endParaRPr sz="1800" u="none" cap="none" strike="noStrike"/>
                    </a:p>
                    <a:p>
                      <a:pPr indent="-342900" lvl="0" marL="342900" marR="0" rtl="0" algn="l">
                        <a:lnSpc>
                          <a:spcPct val="100000"/>
                        </a:lnSpc>
                        <a:spcBef>
                          <a:spcPts val="0"/>
                        </a:spcBef>
                        <a:spcAft>
                          <a:spcPts val="0"/>
                        </a:spcAft>
                        <a:buClr>
                          <a:schemeClr val="dk1"/>
                        </a:buClr>
                        <a:buSzPts val="2000"/>
                        <a:buFont typeface="Calibri"/>
                        <a:buAutoNum type="alphaLcPeriod"/>
                      </a:pPr>
                      <a:r>
                        <a:rPr lang="en-US" sz="2000" u="none" cap="none" strike="noStrike"/>
                        <a:t>Generalisasi, positif maupun negative, yang mengarah pada harapan yang tidak sesuai</a:t>
                      </a:r>
                      <a:endParaRPr sz="2000" u="none" cap="none" strike="noStrike"/>
                    </a:p>
                    <a:p>
                      <a:pPr indent="-342900" lvl="0" marL="342900" marR="0" rtl="0" algn="l">
                        <a:lnSpc>
                          <a:spcPct val="100000"/>
                        </a:lnSpc>
                        <a:spcBef>
                          <a:spcPts val="0"/>
                        </a:spcBef>
                        <a:spcAft>
                          <a:spcPts val="0"/>
                        </a:spcAft>
                        <a:buClr>
                          <a:schemeClr val="dk1"/>
                        </a:buClr>
                        <a:buSzPts val="2000"/>
                        <a:buFont typeface="Calibri"/>
                        <a:buAutoNum type="alphaLcPeriod"/>
                      </a:pPr>
                      <a:r>
                        <a:rPr lang="en-US" sz="2000" u="none" cap="none" strike="noStrike"/>
                        <a:t>mahasiswa dengan disabilitas serta keluarganya menanggung stigma disabilitas </a:t>
                      </a:r>
                      <a:endParaRPr sz="2000" u="none" cap="none" strike="noStrike">
                        <a:latin typeface="Calibri"/>
                        <a:ea typeface="Calibri"/>
                        <a:cs typeface="Calibri"/>
                        <a:sym typeface="Calibri"/>
                      </a:endParaRPr>
                    </a:p>
                  </a:txBody>
                  <a:tcPr marT="0" marB="0" marR="68000" marL="68000"/>
                </a:tc>
                <a:tc>
                  <a:txBody>
                    <a:bodyPr/>
                    <a:lstStyle/>
                    <a:p>
                      <a:pPr indent="0" lvl="0" marL="0" marR="0" rtl="0" algn="l">
                        <a:lnSpc>
                          <a:spcPct val="100000"/>
                        </a:lnSpc>
                        <a:spcBef>
                          <a:spcPts val="0"/>
                        </a:spcBef>
                        <a:spcAft>
                          <a:spcPts val="0"/>
                        </a:spcAft>
                        <a:buClr>
                          <a:schemeClr val="dk1"/>
                        </a:buClr>
                        <a:buSzPts val="2000"/>
                        <a:buFont typeface="Courier New"/>
                        <a:buNone/>
                      </a:pPr>
                      <a:r>
                        <a:rPr lang="en-US" sz="2000" u="none" cap="none" strike="noStrike"/>
                        <a:t>Contoh: </a:t>
                      </a:r>
                      <a:endParaRPr sz="1800" u="none" cap="none" strike="noStrike"/>
                    </a:p>
                    <a:p>
                      <a:pPr indent="-342900" lvl="0" marL="342900" marR="0" rtl="0" algn="l">
                        <a:lnSpc>
                          <a:spcPct val="100000"/>
                        </a:lnSpc>
                        <a:spcBef>
                          <a:spcPts val="0"/>
                        </a:spcBef>
                        <a:spcAft>
                          <a:spcPts val="0"/>
                        </a:spcAft>
                        <a:buClr>
                          <a:schemeClr val="dk1"/>
                        </a:buClr>
                        <a:buSzPts val="2000"/>
                        <a:buFont typeface="Courier New"/>
                        <a:buChar char="o"/>
                      </a:pPr>
                      <a:r>
                        <a:rPr lang="en-US" sz="2000" u="none" cap="none" strike="noStrike"/>
                        <a:t>Asumsi mahasiswa autis adalah laki-laki dan mempunyai kemampuan unggul di satu bidang namun sulit berempati.</a:t>
                      </a:r>
                      <a:endParaRPr sz="1800" u="none" cap="none" strike="noStrike"/>
                    </a:p>
                    <a:p>
                      <a:pPr indent="-342900" lvl="0" marL="342900" marR="0" rtl="0" algn="l">
                        <a:lnSpc>
                          <a:spcPct val="100000"/>
                        </a:lnSpc>
                        <a:spcBef>
                          <a:spcPts val="0"/>
                        </a:spcBef>
                        <a:spcAft>
                          <a:spcPts val="0"/>
                        </a:spcAft>
                        <a:buClr>
                          <a:schemeClr val="dk1"/>
                        </a:buClr>
                        <a:buSzPts val="2000"/>
                        <a:buFont typeface="Courier New"/>
                        <a:buChar char="o"/>
                      </a:pPr>
                      <a:r>
                        <a:rPr lang="en-US" sz="2000" u="none" cap="none" strike="noStrike"/>
                        <a:t>Berasumsi bahwa mahasiswa dengan Down Syndrom itu gembira dan penurut. </a:t>
                      </a:r>
                      <a:endParaRPr sz="2000" u="none" cap="none" strike="noStrike">
                        <a:latin typeface="Calibri"/>
                        <a:ea typeface="Calibri"/>
                        <a:cs typeface="Calibri"/>
                        <a:sym typeface="Calibri"/>
                      </a:endParaRPr>
                    </a:p>
                  </a:txBody>
                  <a:tcPr marT="0" marB="0" marR="68000" marL="68000"/>
                </a:tc>
                <a:tc>
                  <a:txBody>
                    <a:bodyPr/>
                    <a:lstStyle/>
                    <a:p>
                      <a:pPr indent="0" lvl="0" marL="0" marR="0" rtl="0" algn="l">
                        <a:lnSpc>
                          <a:spcPct val="100000"/>
                        </a:lnSpc>
                        <a:spcBef>
                          <a:spcPts val="0"/>
                        </a:spcBef>
                        <a:spcAft>
                          <a:spcPts val="0"/>
                        </a:spcAft>
                        <a:buClr>
                          <a:schemeClr val="dk1"/>
                        </a:buClr>
                        <a:buSzPts val="2000"/>
                        <a:buFont typeface="Calibri"/>
                        <a:buNone/>
                      </a:pPr>
                      <a:r>
                        <a:rPr lang="en-US" sz="2000" u="none" cap="none" strike="noStrike"/>
                        <a:t>pesan:</a:t>
                      </a:r>
                      <a:endParaRPr sz="1800" u="none" cap="none" strike="noStrike"/>
                    </a:p>
                    <a:p>
                      <a:pPr indent="0" lvl="0" marL="0" marR="0" rtl="0" algn="l">
                        <a:lnSpc>
                          <a:spcPct val="100000"/>
                        </a:lnSpc>
                        <a:spcBef>
                          <a:spcPts val="0"/>
                        </a:spcBef>
                        <a:spcAft>
                          <a:spcPts val="0"/>
                        </a:spcAft>
                        <a:buClr>
                          <a:schemeClr val="dk1"/>
                        </a:buClr>
                        <a:buSzPts val="2000"/>
                        <a:buFont typeface="Calibri"/>
                        <a:buNone/>
                      </a:pPr>
                      <a:r>
                        <a:rPr lang="en-US" sz="2000" u="none" cap="none" strike="noStrike"/>
                        <a:t>Individualitas dari ABK tidak penting selama pemenuhan kebutuhannya didasarkan pada label hasil diagnostic</a:t>
                      </a:r>
                      <a:endParaRPr sz="2000" u="none" cap="none" strike="noStrike">
                        <a:latin typeface="Calibri"/>
                        <a:ea typeface="Calibri"/>
                        <a:cs typeface="Calibri"/>
                        <a:sym typeface="Calibri"/>
                      </a:endParaRPr>
                    </a:p>
                  </a:txBody>
                  <a:tcPr marT="0" marB="0" marR="68000" marL="68000"/>
                </a:tc>
                <a:tc>
                  <a:txBody>
                    <a:bodyPr/>
                    <a:lstStyle/>
                    <a:p>
                      <a:pPr indent="0" lvl="0" marL="0" marR="0" rtl="0" algn="l">
                        <a:lnSpc>
                          <a:spcPct val="100000"/>
                        </a:lnSpc>
                        <a:spcBef>
                          <a:spcPts val="0"/>
                        </a:spcBef>
                        <a:spcAft>
                          <a:spcPts val="0"/>
                        </a:spcAft>
                        <a:buClr>
                          <a:schemeClr val="dk1"/>
                        </a:buClr>
                        <a:buSzPts val="2000"/>
                        <a:buFont typeface="Courier New"/>
                        <a:buNone/>
                      </a:pPr>
                      <a:r>
                        <a:rPr lang="en-US" sz="2000" u="none" cap="none" strike="noStrike"/>
                        <a:t>Strategi: </a:t>
                      </a:r>
                      <a:endParaRPr sz="1800" u="none" cap="none" strike="noStrike"/>
                    </a:p>
                    <a:p>
                      <a:pPr indent="-342900" lvl="0" marL="342900" marR="0" rtl="0" algn="l">
                        <a:lnSpc>
                          <a:spcPct val="100000"/>
                        </a:lnSpc>
                        <a:spcBef>
                          <a:spcPts val="0"/>
                        </a:spcBef>
                        <a:spcAft>
                          <a:spcPts val="0"/>
                        </a:spcAft>
                        <a:buClr>
                          <a:schemeClr val="dk1"/>
                        </a:buClr>
                        <a:buSzPts val="2000"/>
                        <a:buFont typeface="Courier New"/>
                        <a:buChar char="o"/>
                      </a:pPr>
                      <a:r>
                        <a:rPr lang="en-US" sz="2000" u="none" cap="none" strike="noStrike"/>
                        <a:t>Hindari sterotypes dengan belajar melihat setiap mahasiswa sebagai individu yang unik</a:t>
                      </a:r>
                      <a:endParaRPr sz="2000" u="none" cap="none" strike="noStrike"/>
                    </a:p>
                    <a:p>
                      <a:pPr indent="-342900" lvl="0" marL="342900" marR="0" rtl="0" algn="l">
                        <a:lnSpc>
                          <a:spcPct val="100000"/>
                        </a:lnSpc>
                        <a:spcBef>
                          <a:spcPts val="0"/>
                        </a:spcBef>
                        <a:spcAft>
                          <a:spcPts val="0"/>
                        </a:spcAft>
                        <a:buClr>
                          <a:schemeClr val="dk1"/>
                        </a:buClr>
                        <a:buSzPts val="2000"/>
                        <a:buFont typeface="Courier New"/>
                        <a:buChar char="o"/>
                      </a:pPr>
                      <a:r>
                        <a:rPr lang="en-US" sz="2000" u="none" cap="none" strike="noStrike"/>
                        <a:t>Menggunakan pendekatan berbasis kekuatan ketika fokus pada mahasiswa daripada fokus pada apa yang tidak dapat mereka lakukan</a:t>
                      </a:r>
                      <a:endParaRPr sz="2000" u="none" cap="none" strike="noStrike"/>
                    </a:p>
                    <a:p>
                      <a:pPr indent="-342900" lvl="0" marL="342900" marR="0" rtl="0" algn="l">
                        <a:lnSpc>
                          <a:spcPct val="100000"/>
                        </a:lnSpc>
                        <a:spcBef>
                          <a:spcPts val="0"/>
                        </a:spcBef>
                        <a:spcAft>
                          <a:spcPts val="0"/>
                        </a:spcAft>
                        <a:buClr>
                          <a:schemeClr val="dk1"/>
                        </a:buClr>
                        <a:buSzPts val="2000"/>
                        <a:buFont typeface="Courier New"/>
                        <a:buChar char="o"/>
                      </a:pPr>
                      <a:r>
                        <a:rPr lang="en-US" sz="2000" u="none" cap="none" strike="noStrike"/>
                        <a:t>Hargai keterlibatan orang tua dan libatkan mereka dalam pendidikan mahasiswa</a:t>
                      </a:r>
                      <a:endParaRPr sz="2000" u="none" cap="none" strike="noStrike">
                        <a:latin typeface="Calibri"/>
                        <a:ea typeface="Calibri"/>
                        <a:cs typeface="Calibri"/>
                        <a:sym typeface="Calibri"/>
                      </a:endParaRPr>
                    </a:p>
                  </a:txBody>
                  <a:tcPr marT="0" marB="0" marR="68000" marL="68000"/>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n-US"/>
              <a:t>Strategi menangani microagressions di sekolah </a:t>
            </a:r>
            <a:br>
              <a:rPr lang="en-US"/>
            </a:br>
            <a:r>
              <a:rPr lang="en-US" sz="1800"/>
              <a:t>(Dr. Leanne Longfellow, </a:t>
            </a:r>
            <a:r>
              <a:rPr lang="en-US" sz="1800" u="sng">
                <a:solidFill>
                  <a:schemeClr val="hlink"/>
                </a:solidFill>
                <a:hlinkClick r:id="rId3"/>
              </a:rPr>
              <a:t>https://inclusiveeducationplanning.com.au/</a:t>
            </a:r>
            <a:r>
              <a:rPr lang="en-US" sz="1800"/>
              <a:t> ) </a:t>
            </a:r>
            <a:endParaRPr/>
          </a:p>
        </p:txBody>
      </p:sp>
      <p:graphicFrame>
        <p:nvGraphicFramePr>
          <p:cNvPr id="383" name="Google Shape;383;p30"/>
          <p:cNvGraphicFramePr/>
          <p:nvPr/>
        </p:nvGraphicFramePr>
        <p:xfrm>
          <a:off x="321012" y="1690688"/>
          <a:ext cx="3000000" cy="3000000"/>
        </p:xfrm>
        <a:graphic>
          <a:graphicData uri="http://schemas.openxmlformats.org/drawingml/2006/table">
            <a:tbl>
              <a:tblPr>
                <a:noFill/>
                <a:tableStyleId>{347F3307-2FC9-4B8E-9869-387200839883}</a:tableStyleId>
              </a:tblPr>
              <a:tblGrid>
                <a:gridCol w="2787350"/>
                <a:gridCol w="2787350"/>
                <a:gridCol w="2788550"/>
                <a:gridCol w="2788550"/>
              </a:tblGrid>
              <a:tr h="5486400">
                <a:tc>
                  <a:txBody>
                    <a:bodyPr/>
                    <a:lstStyle/>
                    <a:p>
                      <a:pPr indent="0" lvl="0" marL="0" marR="0" rtl="0" algn="l">
                        <a:lnSpc>
                          <a:spcPct val="100000"/>
                        </a:lnSpc>
                        <a:spcBef>
                          <a:spcPts val="0"/>
                        </a:spcBef>
                        <a:spcAft>
                          <a:spcPts val="0"/>
                        </a:spcAft>
                        <a:buClr>
                          <a:schemeClr val="dk1"/>
                        </a:buClr>
                        <a:buSzPts val="2000"/>
                        <a:buFont typeface="Calibri"/>
                        <a:buNone/>
                      </a:pPr>
                      <a:r>
                        <a:rPr lang="en-US" sz="2000" u="none" cap="none" strike="noStrike"/>
                        <a:t>Menggunakan bahasa deskriminatif </a:t>
                      </a:r>
                      <a:endParaRPr sz="1800" u="none" cap="none" strike="noStrike"/>
                    </a:p>
                    <a:p>
                      <a:pPr indent="-342900" lvl="0" marL="342900" marR="0" rtl="0" algn="l">
                        <a:lnSpc>
                          <a:spcPct val="100000"/>
                        </a:lnSpc>
                        <a:spcBef>
                          <a:spcPts val="0"/>
                        </a:spcBef>
                        <a:spcAft>
                          <a:spcPts val="0"/>
                        </a:spcAft>
                        <a:buClr>
                          <a:schemeClr val="dk1"/>
                        </a:buClr>
                        <a:buSzPts val="2000"/>
                        <a:buFont typeface="Noto Sans Symbols"/>
                        <a:buChar char="∙"/>
                      </a:pPr>
                      <a:r>
                        <a:rPr lang="en-US" sz="2000" u="none" cap="none" strike="noStrike"/>
                        <a:t>Menggunakan bahasa yang negative, melukai tentang disabilitas meskipun tidak di sengaja. </a:t>
                      </a:r>
                      <a:endParaRPr sz="1800" u="none" cap="none" strike="noStrike"/>
                    </a:p>
                    <a:p>
                      <a:pPr indent="-342900" lvl="0" marL="342900" marR="0" rtl="0" algn="l">
                        <a:lnSpc>
                          <a:spcPct val="100000"/>
                        </a:lnSpc>
                        <a:spcBef>
                          <a:spcPts val="0"/>
                        </a:spcBef>
                        <a:spcAft>
                          <a:spcPts val="0"/>
                        </a:spcAft>
                        <a:buClr>
                          <a:schemeClr val="dk1"/>
                        </a:buClr>
                        <a:buSzPts val="2000"/>
                        <a:buFont typeface="Noto Sans Symbols"/>
                        <a:buChar char="∙"/>
                      </a:pPr>
                      <a:r>
                        <a:rPr lang="en-US" sz="2000" u="none" cap="none" strike="noStrike"/>
                        <a:t>Berharap mahasiswa dengan disabilitas mengedukasi orang lain tentang disabilitas</a:t>
                      </a:r>
                      <a:endParaRPr sz="2000" u="none" cap="none" strike="noStrike"/>
                    </a:p>
                    <a:p>
                      <a:pPr indent="-342900" lvl="0" marL="342900" marR="0" rtl="0" algn="l">
                        <a:lnSpc>
                          <a:spcPct val="100000"/>
                        </a:lnSpc>
                        <a:spcBef>
                          <a:spcPts val="0"/>
                        </a:spcBef>
                        <a:spcAft>
                          <a:spcPts val="0"/>
                        </a:spcAft>
                        <a:buClr>
                          <a:schemeClr val="dk1"/>
                        </a:buClr>
                        <a:buSzPts val="2000"/>
                        <a:buFont typeface="Noto Sans Symbols"/>
                        <a:buChar char="∙"/>
                      </a:pPr>
                      <a:r>
                        <a:rPr lang="en-US" sz="2000" u="none" cap="none" strike="noStrike"/>
                        <a:t>Berasumsi </a:t>
                      </a:r>
                      <a:endParaRPr sz="2000" u="none" cap="none" strike="noStrike">
                        <a:latin typeface="Calibri"/>
                        <a:ea typeface="Calibri"/>
                        <a:cs typeface="Calibri"/>
                        <a:sym typeface="Calibri"/>
                      </a:endParaRPr>
                    </a:p>
                  </a:txBody>
                  <a:tcPr marT="0" marB="0" marR="68575" marL="68575"/>
                </a:tc>
                <a:tc>
                  <a:txBody>
                    <a:bodyPr/>
                    <a:lstStyle/>
                    <a:p>
                      <a:pPr indent="0" lvl="0" marL="0" marR="0" rtl="0" algn="l">
                        <a:lnSpc>
                          <a:spcPct val="100000"/>
                        </a:lnSpc>
                        <a:spcBef>
                          <a:spcPts val="0"/>
                        </a:spcBef>
                        <a:spcAft>
                          <a:spcPts val="0"/>
                        </a:spcAft>
                        <a:buClr>
                          <a:schemeClr val="dk1"/>
                        </a:buClr>
                        <a:buSzPts val="2000"/>
                        <a:buFont typeface="Calibri"/>
                        <a:buNone/>
                      </a:pPr>
                      <a:r>
                        <a:rPr lang="en-US" sz="2000" u="none" cap="none" strike="noStrike"/>
                        <a:t>Contoh: </a:t>
                      </a:r>
                      <a:endParaRPr sz="1800" u="none" cap="none" strike="noStrike"/>
                    </a:p>
                    <a:p>
                      <a:pPr indent="-342900" lvl="0" marL="342900" marR="0" rtl="0" algn="l">
                        <a:lnSpc>
                          <a:spcPct val="100000"/>
                        </a:lnSpc>
                        <a:spcBef>
                          <a:spcPts val="0"/>
                        </a:spcBef>
                        <a:spcAft>
                          <a:spcPts val="0"/>
                        </a:spcAft>
                        <a:buClr>
                          <a:schemeClr val="dk1"/>
                        </a:buClr>
                        <a:buSzPts val="2000"/>
                        <a:buFont typeface="Noto Sans Symbols"/>
                        <a:buChar char="∙"/>
                      </a:pPr>
                      <a:r>
                        <a:rPr lang="en-US" sz="2000" u="none" cap="none" strike="noStrike"/>
                        <a:t>Siapa saja individu inklusif di kelas ini?</a:t>
                      </a:r>
                      <a:endParaRPr sz="1800" u="none" cap="none" strike="noStrike"/>
                    </a:p>
                    <a:p>
                      <a:pPr indent="-342900" lvl="0" marL="342900" marR="0" rtl="0" algn="l">
                        <a:lnSpc>
                          <a:spcPct val="100000"/>
                        </a:lnSpc>
                        <a:spcBef>
                          <a:spcPts val="0"/>
                        </a:spcBef>
                        <a:spcAft>
                          <a:spcPts val="0"/>
                        </a:spcAft>
                        <a:buClr>
                          <a:schemeClr val="dk1"/>
                        </a:buClr>
                        <a:buSzPts val="2000"/>
                        <a:buFont typeface="Noto Sans Symbols"/>
                        <a:buChar char="∙"/>
                      </a:pPr>
                      <a:r>
                        <a:rPr lang="en-US" sz="2000" u="none" cap="none" strike="noStrike"/>
                        <a:t>Tidak mengijinkan mahasiswa menggunakan istilah yang disukai, misal: anak dengan gg pendengaran, sementara anak memilih ‘tuli’ </a:t>
                      </a:r>
                      <a:endParaRPr sz="1800" u="none" cap="none" strike="noStrike"/>
                    </a:p>
                    <a:p>
                      <a:pPr indent="-342900" lvl="0" marL="342900" marR="0" rtl="0" algn="l">
                        <a:lnSpc>
                          <a:spcPct val="100000"/>
                        </a:lnSpc>
                        <a:spcBef>
                          <a:spcPts val="0"/>
                        </a:spcBef>
                        <a:spcAft>
                          <a:spcPts val="0"/>
                        </a:spcAft>
                        <a:buClr>
                          <a:schemeClr val="dk1"/>
                        </a:buClr>
                        <a:buSzPts val="2000"/>
                        <a:buFont typeface="Noto Sans Symbols"/>
                        <a:buChar char="∙"/>
                      </a:pPr>
                      <a:r>
                        <a:rPr lang="en-US" sz="2000" u="none" cap="none" strike="noStrike"/>
                        <a:t>Memilih buku yang menggunakan istilah tidak nyaman , misal: ‘idiot’</a:t>
                      </a:r>
                      <a:endParaRPr sz="2000" u="none" cap="none" strike="noStrike">
                        <a:latin typeface="Calibri"/>
                        <a:ea typeface="Calibri"/>
                        <a:cs typeface="Calibri"/>
                        <a:sym typeface="Calibri"/>
                      </a:endParaRPr>
                    </a:p>
                  </a:txBody>
                  <a:tcPr marT="0" marB="0" marR="68575" marL="68575"/>
                </a:tc>
                <a:tc>
                  <a:txBody>
                    <a:bodyPr/>
                    <a:lstStyle/>
                    <a:p>
                      <a:pPr indent="0" lvl="0" marL="0" marR="0" rtl="0" algn="l">
                        <a:lnSpc>
                          <a:spcPct val="100000"/>
                        </a:lnSpc>
                        <a:spcBef>
                          <a:spcPts val="0"/>
                        </a:spcBef>
                        <a:spcAft>
                          <a:spcPts val="0"/>
                        </a:spcAft>
                        <a:buClr>
                          <a:schemeClr val="dk1"/>
                        </a:buClr>
                        <a:buSzPts val="2000"/>
                        <a:buFont typeface="Calibri"/>
                        <a:buNone/>
                      </a:pPr>
                      <a:r>
                        <a:rPr lang="en-US" sz="2000" u="none" cap="none" strike="noStrike"/>
                        <a:t>Pesan: </a:t>
                      </a:r>
                      <a:endParaRPr sz="1800" u="none" cap="none" strike="noStrike"/>
                    </a:p>
                    <a:p>
                      <a:pPr indent="0" lvl="0" marL="0" marR="0" rtl="0" algn="l">
                        <a:lnSpc>
                          <a:spcPct val="100000"/>
                        </a:lnSpc>
                        <a:spcBef>
                          <a:spcPts val="0"/>
                        </a:spcBef>
                        <a:spcAft>
                          <a:spcPts val="0"/>
                        </a:spcAft>
                        <a:buClr>
                          <a:schemeClr val="dk1"/>
                        </a:buClr>
                        <a:buSzPts val="2000"/>
                        <a:buFont typeface="Calibri"/>
                        <a:buNone/>
                      </a:pPr>
                      <a:r>
                        <a:rPr lang="en-US" sz="2000" u="none" cap="none" strike="noStrike"/>
                        <a:t>Disabilitas dipandang sebagai defisit, kelemahan yang perlu diperbaiki</a:t>
                      </a:r>
                      <a:endParaRPr sz="2000" u="none" cap="none" strike="noStrike">
                        <a:latin typeface="Calibri"/>
                        <a:ea typeface="Calibri"/>
                        <a:cs typeface="Calibri"/>
                        <a:sym typeface="Calibri"/>
                      </a:endParaRPr>
                    </a:p>
                  </a:txBody>
                  <a:tcPr marT="0" marB="0" marR="68575" marL="68575"/>
                </a:tc>
                <a:tc>
                  <a:txBody>
                    <a:bodyPr/>
                    <a:lstStyle/>
                    <a:p>
                      <a:pPr indent="0" lvl="0" marL="0" marR="0" rtl="0" algn="l">
                        <a:lnSpc>
                          <a:spcPct val="100000"/>
                        </a:lnSpc>
                        <a:spcBef>
                          <a:spcPts val="0"/>
                        </a:spcBef>
                        <a:spcAft>
                          <a:spcPts val="0"/>
                        </a:spcAft>
                        <a:buClr>
                          <a:schemeClr val="dk1"/>
                        </a:buClr>
                        <a:buSzPts val="2000"/>
                        <a:buFont typeface="Calibri"/>
                        <a:buNone/>
                      </a:pPr>
                      <a:r>
                        <a:rPr lang="en-US" sz="2000" u="none" cap="none" strike="noStrike"/>
                        <a:t>Strategi: </a:t>
                      </a:r>
                      <a:endParaRPr sz="1800" u="none" cap="none" strike="noStrike"/>
                    </a:p>
                    <a:p>
                      <a:pPr indent="-342900" lvl="0" marL="342900" marR="0" rtl="0" algn="l">
                        <a:lnSpc>
                          <a:spcPct val="100000"/>
                        </a:lnSpc>
                        <a:spcBef>
                          <a:spcPts val="0"/>
                        </a:spcBef>
                        <a:spcAft>
                          <a:spcPts val="0"/>
                        </a:spcAft>
                        <a:buClr>
                          <a:schemeClr val="dk1"/>
                        </a:buClr>
                        <a:buSzPts val="2000"/>
                        <a:buFont typeface="Noto Sans Symbols"/>
                        <a:buChar char="∙"/>
                      </a:pPr>
                      <a:r>
                        <a:rPr lang="en-US" sz="2000" u="none" cap="none" strike="noStrike"/>
                        <a:t>Dengarkan orang tua dan anak tentang sebutan yang mereka pilih</a:t>
                      </a:r>
                      <a:endParaRPr sz="2000" u="none" cap="none" strike="noStrike"/>
                    </a:p>
                    <a:p>
                      <a:pPr indent="-342900" lvl="0" marL="342900" marR="0" rtl="0" algn="l">
                        <a:lnSpc>
                          <a:spcPct val="100000"/>
                        </a:lnSpc>
                        <a:spcBef>
                          <a:spcPts val="0"/>
                        </a:spcBef>
                        <a:spcAft>
                          <a:spcPts val="0"/>
                        </a:spcAft>
                        <a:buClr>
                          <a:schemeClr val="dk1"/>
                        </a:buClr>
                        <a:buSzPts val="2000"/>
                        <a:buFont typeface="Noto Sans Symbols"/>
                        <a:buChar char="∙"/>
                      </a:pPr>
                      <a:r>
                        <a:rPr lang="en-US" sz="2000" u="none" cap="none" strike="noStrike"/>
                        <a:t>Refleksi bias tentang disabilitas di sekitar kita</a:t>
                      </a:r>
                      <a:endParaRPr sz="2000" u="none" cap="none" strike="noStrike"/>
                    </a:p>
                    <a:p>
                      <a:pPr indent="-342900" lvl="0" marL="342900" marR="0" rtl="0" algn="l">
                        <a:lnSpc>
                          <a:spcPct val="100000"/>
                        </a:lnSpc>
                        <a:spcBef>
                          <a:spcPts val="0"/>
                        </a:spcBef>
                        <a:spcAft>
                          <a:spcPts val="0"/>
                        </a:spcAft>
                        <a:buClr>
                          <a:schemeClr val="dk1"/>
                        </a:buClr>
                        <a:buSzPts val="2000"/>
                        <a:buFont typeface="Noto Sans Symbols"/>
                        <a:buChar char="∙"/>
                      </a:pPr>
                      <a:r>
                        <a:rPr lang="en-US" sz="2000" u="none" cap="none" strike="noStrike"/>
                        <a:t>Menghadiri pelatihan yang difasilitasi individu dengan disabilitas</a:t>
                      </a:r>
                      <a:endParaRPr sz="2000" u="none" cap="none" strike="noStrike">
                        <a:latin typeface="Calibri"/>
                        <a:ea typeface="Calibri"/>
                        <a:cs typeface="Calibri"/>
                        <a:sym typeface="Calibri"/>
                      </a:endParaRPr>
                    </a:p>
                  </a:txBody>
                  <a:tcPr marT="0" marB="0" marR="68575" marL="68575"/>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n-US"/>
              <a:t>Strategi menangani microagressions di sekolah </a:t>
            </a:r>
            <a:br>
              <a:rPr lang="en-US"/>
            </a:br>
            <a:r>
              <a:rPr lang="en-US" sz="1800"/>
              <a:t>(Dr. Leanne Longfellow, </a:t>
            </a:r>
            <a:r>
              <a:rPr lang="en-US" sz="1800" u="sng">
                <a:solidFill>
                  <a:schemeClr val="hlink"/>
                </a:solidFill>
                <a:hlinkClick r:id="rId3"/>
              </a:rPr>
              <a:t>https://inclusiveeducationplanning.com.au/</a:t>
            </a:r>
            <a:r>
              <a:rPr lang="en-US" sz="1800"/>
              <a:t> ) </a:t>
            </a:r>
            <a:endParaRPr/>
          </a:p>
        </p:txBody>
      </p:sp>
      <p:graphicFrame>
        <p:nvGraphicFramePr>
          <p:cNvPr id="389" name="Google Shape;389;p31"/>
          <p:cNvGraphicFramePr/>
          <p:nvPr/>
        </p:nvGraphicFramePr>
        <p:xfrm>
          <a:off x="1009650" y="1518127"/>
          <a:ext cx="3000000" cy="3000000"/>
        </p:xfrm>
        <a:graphic>
          <a:graphicData uri="http://schemas.openxmlformats.org/drawingml/2006/table">
            <a:tbl>
              <a:tblPr>
                <a:noFill/>
                <a:tableStyleId>{347F3307-2FC9-4B8E-9869-387200839883}</a:tableStyleId>
              </a:tblPr>
              <a:tblGrid>
                <a:gridCol w="2542625"/>
                <a:gridCol w="2542625"/>
                <a:gridCol w="2543725"/>
                <a:gridCol w="2543725"/>
              </a:tblGrid>
              <a:tr h="228600">
                <a:tc>
                  <a:txBody>
                    <a:bodyPr/>
                    <a:lstStyle/>
                    <a:p>
                      <a:pPr indent="0" lvl="0" marL="0" marR="0" rtl="0" algn="l">
                        <a:lnSpc>
                          <a:spcPct val="100000"/>
                        </a:lnSpc>
                        <a:spcBef>
                          <a:spcPts val="0"/>
                        </a:spcBef>
                        <a:spcAft>
                          <a:spcPts val="0"/>
                        </a:spcAft>
                        <a:buClr>
                          <a:schemeClr val="dk1"/>
                        </a:buClr>
                        <a:buSzPts val="1800"/>
                        <a:buFont typeface="Calibri"/>
                        <a:buNone/>
                      </a:pPr>
                      <a:r>
                        <a:rPr lang="en-US" sz="1800" u="none" cap="none" strike="noStrike"/>
                        <a:t>Inferiority identitas/budaya marginal </a:t>
                      </a:r>
                      <a:endParaRPr sz="1800" u="none" cap="none" strike="noStrike"/>
                    </a:p>
                    <a:p>
                      <a:pPr indent="-342900" lvl="0" marL="342900" marR="0" rtl="0" algn="l">
                        <a:lnSpc>
                          <a:spcPct val="100000"/>
                        </a:lnSpc>
                        <a:spcBef>
                          <a:spcPts val="0"/>
                        </a:spcBef>
                        <a:spcAft>
                          <a:spcPts val="0"/>
                        </a:spcAft>
                        <a:buClr>
                          <a:schemeClr val="dk1"/>
                        </a:buClr>
                        <a:buSzPts val="1800"/>
                        <a:buFont typeface="Noto Sans Symbols"/>
                        <a:buChar char="∙"/>
                      </a:pPr>
                      <a:r>
                        <a:rPr lang="en-US" sz="1800" u="none" cap="none" strike="noStrike"/>
                        <a:t>Secara tidak langsung menganggap mahasiswa disabilitas inferior </a:t>
                      </a:r>
                      <a:endParaRPr sz="1800" u="none" cap="none" strike="noStrike"/>
                    </a:p>
                    <a:p>
                      <a:pPr indent="-342900" lvl="0" marL="342900" marR="0" rtl="0" algn="l">
                        <a:lnSpc>
                          <a:spcPct val="100000"/>
                        </a:lnSpc>
                        <a:spcBef>
                          <a:spcPts val="0"/>
                        </a:spcBef>
                        <a:spcAft>
                          <a:spcPts val="0"/>
                        </a:spcAft>
                        <a:buClr>
                          <a:schemeClr val="dk1"/>
                        </a:buClr>
                        <a:buSzPts val="1800"/>
                        <a:buFont typeface="Noto Sans Symbols"/>
                        <a:buChar char="∙"/>
                      </a:pPr>
                      <a:r>
                        <a:rPr lang="en-US" sz="1800" u="none" cap="none" strike="noStrike"/>
                        <a:t>Berharap mahasiswa dengan disabilitas memahami standard komunikasi umum</a:t>
                      </a:r>
                      <a:endParaRPr sz="1800" u="none" cap="none" strike="noStrike"/>
                    </a:p>
                    <a:p>
                      <a:pPr indent="-342900" lvl="0" marL="342900" marR="0" rtl="0" algn="l">
                        <a:lnSpc>
                          <a:spcPct val="100000"/>
                        </a:lnSpc>
                        <a:spcBef>
                          <a:spcPts val="0"/>
                        </a:spcBef>
                        <a:spcAft>
                          <a:spcPts val="0"/>
                        </a:spcAft>
                        <a:buClr>
                          <a:schemeClr val="dk1"/>
                        </a:buClr>
                        <a:buSzPts val="1800"/>
                        <a:buFont typeface="Noto Sans Symbols"/>
                        <a:buChar char="∙"/>
                      </a:pPr>
                      <a:r>
                        <a:rPr lang="en-US" sz="1800" u="none" cap="none" strike="noStrike"/>
                        <a:t>Menganggap guru khusus itu mulia karena mereka memilih mengajar individu dengan disabilitas</a:t>
                      </a:r>
                      <a:endParaRPr sz="1800" u="none" cap="none" strike="noStrike">
                        <a:latin typeface="Calibri"/>
                        <a:ea typeface="Calibri"/>
                        <a:cs typeface="Calibri"/>
                        <a:sym typeface="Calibri"/>
                      </a:endParaRPr>
                    </a:p>
                  </a:txBody>
                  <a:tcPr marT="0" marB="0" marR="68575" marL="68575"/>
                </a:tc>
                <a:tc>
                  <a:txBody>
                    <a:bodyPr/>
                    <a:lstStyle/>
                    <a:p>
                      <a:pPr indent="0" lvl="0" marL="0" marR="0" rtl="0" algn="l">
                        <a:lnSpc>
                          <a:spcPct val="100000"/>
                        </a:lnSpc>
                        <a:spcBef>
                          <a:spcPts val="0"/>
                        </a:spcBef>
                        <a:spcAft>
                          <a:spcPts val="0"/>
                        </a:spcAft>
                        <a:buClr>
                          <a:schemeClr val="dk1"/>
                        </a:buClr>
                        <a:buSzPts val="1800"/>
                        <a:buFont typeface="Calibri"/>
                        <a:buNone/>
                      </a:pPr>
                      <a:r>
                        <a:rPr lang="en-US" sz="1800" u="none" cap="none" strike="noStrike"/>
                        <a:t>COntoh:</a:t>
                      </a:r>
                      <a:endParaRPr sz="1800" u="none" cap="none" strike="noStrike"/>
                    </a:p>
                    <a:p>
                      <a:pPr indent="0" lvl="0" marL="0" marR="0" rtl="0" algn="l">
                        <a:lnSpc>
                          <a:spcPct val="100000"/>
                        </a:lnSpc>
                        <a:spcBef>
                          <a:spcPts val="0"/>
                        </a:spcBef>
                        <a:spcAft>
                          <a:spcPts val="0"/>
                        </a:spcAft>
                        <a:buClr>
                          <a:schemeClr val="dk1"/>
                        </a:buClr>
                        <a:buSzPts val="1800"/>
                        <a:buFont typeface="Calibri"/>
                        <a:buNone/>
                      </a:pPr>
                      <a:r>
                        <a:rPr lang="en-US" sz="1800" u="none" cap="none" strike="noStrike"/>
                        <a:t> </a:t>
                      </a:r>
                      <a:endParaRPr sz="1800" u="none" cap="none" strike="noStrike"/>
                    </a:p>
                    <a:p>
                      <a:pPr indent="0" lvl="0" marL="0" marR="0" rtl="0" algn="l">
                        <a:lnSpc>
                          <a:spcPct val="100000"/>
                        </a:lnSpc>
                        <a:spcBef>
                          <a:spcPts val="0"/>
                        </a:spcBef>
                        <a:spcAft>
                          <a:spcPts val="0"/>
                        </a:spcAft>
                        <a:buClr>
                          <a:schemeClr val="dk1"/>
                        </a:buClr>
                        <a:buSzPts val="1800"/>
                        <a:buFont typeface="Calibri"/>
                        <a:buNone/>
                      </a:pPr>
                      <a:r>
                        <a:rPr lang="en-US" sz="1800" u="none" cap="none" strike="noStrike"/>
                        <a:t> </a:t>
                      </a:r>
                      <a:endParaRPr sz="1800" u="none" cap="none" strike="noStrike"/>
                    </a:p>
                    <a:p>
                      <a:pPr indent="0" lvl="0" marL="0" marR="0" rtl="0" algn="l">
                        <a:lnSpc>
                          <a:spcPct val="100000"/>
                        </a:lnSpc>
                        <a:spcBef>
                          <a:spcPts val="0"/>
                        </a:spcBef>
                        <a:spcAft>
                          <a:spcPts val="0"/>
                        </a:spcAft>
                        <a:buClr>
                          <a:schemeClr val="dk1"/>
                        </a:buClr>
                        <a:buSzPts val="1800"/>
                        <a:buFont typeface="Calibri"/>
                        <a:buNone/>
                      </a:pPr>
                      <a:r>
                        <a:rPr lang="en-US" sz="1800" u="none" cap="none" strike="noStrike"/>
                        <a:t>Berasumsi bahwa mempunyai disabilitas itu situasi yang tragis </a:t>
                      </a:r>
                      <a:endParaRPr sz="1800" u="none" cap="none" strike="noStrike"/>
                    </a:p>
                    <a:p>
                      <a:pPr indent="0" lvl="0" marL="0" marR="0" rtl="0" algn="l">
                        <a:lnSpc>
                          <a:spcPct val="100000"/>
                        </a:lnSpc>
                        <a:spcBef>
                          <a:spcPts val="0"/>
                        </a:spcBef>
                        <a:spcAft>
                          <a:spcPts val="0"/>
                        </a:spcAft>
                        <a:buClr>
                          <a:schemeClr val="dk1"/>
                        </a:buClr>
                        <a:buSzPts val="1800"/>
                        <a:buFont typeface="Calibri"/>
                        <a:buNone/>
                      </a:pPr>
                      <a:r>
                        <a:rPr lang="en-US" sz="1800" u="none" cap="none" strike="noStrike"/>
                        <a:t> </a:t>
                      </a:r>
                      <a:endParaRPr sz="1800" u="none" cap="none" strike="noStrike"/>
                    </a:p>
                    <a:p>
                      <a:pPr indent="0" lvl="0" marL="0" marR="0" rtl="0" algn="l">
                        <a:lnSpc>
                          <a:spcPct val="100000"/>
                        </a:lnSpc>
                        <a:spcBef>
                          <a:spcPts val="0"/>
                        </a:spcBef>
                        <a:spcAft>
                          <a:spcPts val="0"/>
                        </a:spcAft>
                        <a:buClr>
                          <a:schemeClr val="dk1"/>
                        </a:buClr>
                        <a:buSzPts val="1800"/>
                        <a:buFont typeface="Calibri"/>
                        <a:buNone/>
                      </a:pPr>
                      <a:r>
                        <a:rPr lang="en-US" sz="1800" u="none" cap="none" strike="noStrike"/>
                        <a:t>Terkejut menjumpai mahasiswa dengan disabilitas dapat sukses atau berprestasi </a:t>
                      </a:r>
                      <a:endParaRPr sz="1800" u="none" cap="none" strike="noStrike">
                        <a:latin typeface="Calibri"/>
                        <a:ea typeface="Calibri"/>
                        <a:cs typeface="Calibri"/>
                        <a:sym typeface="Calibri"/>
                      </a:endParaRPr>
                    </a:p>
                  </a:txBody>
                  <a:tcPr marT="0" marB="0" marR="68575" marL="68575"/>
                </a:tc>
                <a:tc>
                  <a:txBody>
                    <a:bodyPr/>
                    <a:lstStyle/>
                    <a:p>
                      <a:pPr indent="0" lvl="0" marL="0" marR="0" rtl="0" algn="l">
                        <a:lnSpc>
                          <a:spcPct val="100000"/>
                        </a:lnSpc>
                        <a:spcBef>
                          <a:spcPts val="0"/>
                        </a:spcBef>
                        <a:spcAft>
                          <a:spcPts val="0"/>
                        </a:spcAft>
                        <a:buClr>
                          <a:schemeClr val="dk1"/>
                        </a:buClr>
                        <a:buSzPts val="1800"/>
                        <a:buFont typeface="Calibri"/>
                        <a:buNone/>
                      </a:pPr>
                      <a:r>
                        <a:rPr lang="en-US" sz="1800" u="none" cap="none" strike="noStrike"/>
                        <a:t>Pesan:</a:t>
                      </a:r>
                      <a:endParaRPr sz="1800" u="none" cap="none" strike="noStrike"/>
                    </a:p>
                    <a:p>
                      <a:pPr indent="0" lvl="0" marL="0" marR="0" rtl="0" algn="l">
                        <a:lnSpc>
                          <a:spcPct val="100000"/>
                        </a:lnSpc>
                        <a:spcBef>
                          <a:spcPts val="0"/>
                        </a:spcBef>
                        <a:spcAft>
                          <a:spcPts val="0"/>
                        </a:spcAft>
                        <a:buClr>
                          <a:schemeClr val="dk1"/>
                        </a:buClr>
                        <a:buSzPts val="1800"/>
                        <a:buFont typeface="Calibri"/>
                        <a:buNone/>
                      </a:pPr>
                      <a:r>
                        <a:rPr lang="en-US" sz="1800" u="none" cap="none" strike="noStrike"/>
                        <a:t> </a:t>
                      </a:r>
                      <a:endParaRPr sz="1800" u="none" cap="none" strike="noStrike"/>
                    </a:p>
                    <a:p>
                      <a:pPr indent="0" lvl="0" marL="0" marR="0" rtl="0" algn="l">
                        <a:lnSpc>
                          <a:spcPct val="100000"/>
                        </a:lnSpc>
                        <a:spcBef>
                          <a:spcPts val="0"/>
                        </a:spcBef>
                        <a:spcAft>
                          <a:spcPts val="0"/>
                        </a:spcAft>
                        <a:buClr>
                          <a:schemeClr val="dk1"/>
                        </a:buClr>
                        <a:buSzPts val="1800"/>
                        <a:buFont typeface="Calibri"/>
                        <a:buNone/>
                      </a:pPr>
                      <a:r>
                        <a:rPr lang="en-US" sz="1800" u="none" cap="none" strike="noStrike"/>
                        <a:t>mahasiswa dengan disabilitas tidak sebaik mahasiswa tanpa disabilitas</a:t>
                      </a:r>
                      <a:endParaRPr sz="1800" u="none" cap="none" strike="noStrike">
                        <a:latin typeface="Calibri"/>
                        <a:ea typeface="Calibri"/>
                        <a:cs typeface="Calibri"/>
                        <a:sym typeface="Calibri"/>
                      </a:endParaRPr>
                    </a:p>
                  </a:txBody>
                  <a:tcPr marT="0" marB="0" marR="68575" marL="68575"/>
                </a:tc>
                <a:tc>
                  <a:txBody>
                    <a:bodyPr/>
                    <a:lstStyle/>
                    <a:p>
                      <a:pPr indent="0" lvl="0" marL="0" marR="0" rtl="0" algn="l">
                        <a:lnSpc>
                          <a:spcPct val="100000"/>
                        </a:lnSpc>
                        <a:spcBef>
                          <a:spcPts val="0"/>
                        </a:spcBef>
                        <a:spcAft>
                          <a:spcPts val="0"/>
                        </a:spcAft>
                        <a:buClr>
                          <a:schemeClr val="dk1"/>
                        </a:buClr>
                        <a:buSzPts val="1800"/>
                        <a:buFont typeface="Calibri"/>
                        <a:buNone/>
                      </a:pPr>
                      <a:r>
                        <a:rPr lang="en-US" sz="1800" u="none" cap="none" strike="noStrike"/>
                        <a:t>Strategi: </a:t>
                      </a:r>
                      <a:endParaRPr sz="1800" u="none" cap="none" strike="noStrike"/>
                    </a:p>
                    <a:p>
                      <a:pPr indent="0" lvl="0" marL="0" marR="0" rtl="0" algn="l">
                        <a:lnSpc>
                          <a:spcPct val="100000"/>
                        </a:lnSpc>
                        <a:spcBef>
                          <a:spcPts val="0"/>
                        </a:spcBef>
                        <a:spcAft>
                          <a:spcPts val="0"/>
                        </a:spcAft>
                        <a:buClr>
                          <a:schemeClr val="dk1"/>
                        </a:buClr>
                        <a:buSzPts val="1800"/>
                        <a:buFont typeface="Calibri"/>
                        <a:buNone/>
                      </a:pPr>
                      <a:r>
                        <a:rPr lang="en-US" sz="1800" u="none" cap="none" strike="noStrike"/>
                        <a:t> </a:t>
                      </a:r>
                      <a:endParaRPr sz="1800" u="none" cap="none" strike="noStrike"/>
                    </a:p>
                    <a:p>
                      <a:pPr indent="0" lvl="0" marL="0" marR="0" rtl="0" algn="l">
                        <a:lnSpc>
                          <a:spcPct val="100000"/>
                        </a:lnSpc>
                        <a:spcBef>
                          <a:spcPts val="0"/>
                        </a:spcBef>
                        <a:spcAft>
                          <a:spcPts val="0"/>
                        </a:spcAft>
                        <a:buClr>
                          <a:schemeClr val="dk1"/>
                        </a:buClr>
                        <a:buSzPts val="1800"/>
                        <a:buFont typeface="Calibri"/>
                        <a:buNone/>
                      </a:pPr>
                      <a:r>
                        <a:rPr lang="en-US" sz="1800" u="none" cap="none" strike="noStrike"/>
                        <a:t>Fokus pada apa yang mahasiswa mampu lakukan bukan yang tidak mampu lakukan</a:t>
                      </a:r>
                      <a:endParaRPr sz="1800" u="none" cap="none" strike="noStrike"/>
                    </a:p>
                    <a:p>
                      <a:pPr indent="0" lvl="0" marL="0" marR="0" rtl="0" algn="l">
                        <a:lnSpc>
                          <a:spcPct val="100000"/>
                        </a:lnSpc>
                        <a:spcBef>
                          <a:spcPts val="0"/>
                        </a:spcBef>
                        <a:spcAft>
                          <a:spcPts val="0"/>
                        </a:spcAft>
                        <a:buClr>
                          <a:schemeClr val="dk1"/>
                        </a:buClr>
                        <a:buSzPts val="1800"/>
                        <a:buFont typeface="Calibri"/>
                        <a:buNone/>
                      </a:pPr>
                      <a:r>
                        <a:rPr lang="en-US" sz="1800" u="none" cap="none" strike="noStrike"/>
                        <a:t> </a:t>
                      </a:r>
                      <a:endParaRPr sz="1800" u="none" cap="none" strike="noStrike"/>
                    </a:p>
                    <a:p>
                      <a:pPr indent="0" lvl="0" marL="0" marR="0" rtl="0" algn="l">
                        <a:lnSpc>
                          <a:spcPct val="100000"/>
                        </a:lnSpc>
                        <a:spcBef>
                          <a:spcPts val="0"/>
                        </a:spcBef>
                        <a:spcAft>
                          <a:spcPts val="0"/>
                        </a:spcAft>
                        <a:buClr>
                          <a:schemeClr val="dk1"/>
                        </a:buClr>
                        <a:buSzPts val="1800"/>
                        <a:buFont typeface="Calibri"/>
                        <a:buNone/>
                      </a:pPr>
                      <a:r>
                        <a:rPr lang="en-US" sz="1800" u="none" cap="none" strike="noStrike"/>
                        <a:t>Memastikan mahasiswa dengan disabilitas mempunyai kesempatan yang sama </a:t>
                      </a:r>
                      <a:endParaRPr sz="1800" u="none" cap="none" strike="noStrike"/>
                    </a:p>
                    <a:p>
                      <a:pPr indent="0" lvl="0" marL="0" marR="0" rtl="0" algn="l">
                        <a:lnSpc>
                          <a:spcPct val="100000"/>
                        </a:lnSpc>
                        <a:spcBef>
                          <a:spcPts val="0"/>
                        </a:spcBef>
                        <a:spcAft>
                          <a:spcPts val="0"/>
                        </a:spcAft>
                        <a:buClr>
                          <a:schemeClr val="dk1"/>
                        </a:buClr>
                        <a:buSzPts val="1800"/>
                        <a:buFont typeface="Calibri"/>
                        <a:buNone/>
                      </a:pPr>
                      <a:r>
                        <a:rPr lang="en-US" sz="1800" u="none" cap="none" strike="noStrike"/>
                        <a:t> </a:t>
                      </a:r>
                      <a:endParaRPr sz="1800" u="none" cap="none" strike="noStrike"/>
                    </a:p>
                    <a:p>
                      <a:pPr indent="0" lvl="0" marL="0" marR="0" rtl="0" algn="l">
                        <a:lnSpc>
                          <a:spcPct val="100000"/>
                        </a:lnSpc>
                        <a:spcBef>
                          <a:spcPts val="0"/>
                        </a:spcBef>
                        <a:spcAft>
                          <a:spcPts val="0"/>
                        </a:spcAft>
                        <a:buClr>
                          <a:schemeClr val="dk1"/>
                        </a:buClr>
                        <a:buSzPts val="1800"/>
                        <a:buFont typeface="Calibri"/>
                        <a:buNone/>
                      </a:pPr>
                      <a:r>
                        <a:rPr lang="en-US" sz="1800" u="none" cap="none" strike="noStrike"/>
                        <a:t>Mengenalkan secara rutin terkait sisi positif dari penggambaran disabilitas, bisa melalui buku bacaan, guru dengan disabilitas dll</a:t>
                      </a:r>
                      <a:endParaRPr sz="1800" u="none" cap="none" strike="noStrike">
                        <a:latin typeface="Calibri"/>
                        <a:ea typeface="Calibri"/>
                        <a:cs typeface="Calibri"/>
                        <a:sym typeface="Calibri"/>
                      </a:endParaRPr>
                    </a:p>
                  </a:txBody>
                  <a:tcPr marT="0" marB="0" marR="68575" marL="68575"/>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Strategi untuk mengatasi </a:t>
            </a:r>
            <a:r>
              <a:rPr i="1" lang="en-US"/>
              <a:t>microaggressions:</a:t>
            </a:r>
            <a:endParaRPr/>
          </a:p>
        </p:txBody>
      </p:sp>
      <p:grpSp>
        <p:nvGrpSpPr>
          <p:cNvPr id="395" name="Google Shape;395;p32"/>
          <p:cNvGrpSpPr/>
          <p:nvPr/>
        </p:nvGrpSpPr>
        <p:grpSpPr>
          <a:xfrm>
            <a:off x="838251" y="1906740"/>
            <a:ext cx="10515496" cy="4189106"/>
            <a:chOff x="51" y="81115"/>
            <a:chExt cx="10515496" cy="4189106"/>
          </a:xfrm>
        </p:grpSpPr>
        <p:sp>
          <p:nvSpPr>
            <p:cNvPr id="396" name="Google Shape;396;p32"/>
            <p:cNvSpPr/>
            <p:nvPr/>
          </p:nvSpPr>
          <p:spPr>
            <a:xfrm>
              <a:off x="51" y="81115"/>
              <a:ext cx="4913783" cy="576000"/>
            </a:xfrm>
            <a:prstGeom prst="rect">
              <a:avLst/>
            </a:prstGeom>
            <a:solidFill>
              <a:srgbClr val="4372C3"/>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97" name="Google Shape;397;p32"/>
            <p:cNvSpPr txBox="1"/>
            <p:nvPr/>
          </p:nvSpPr>
          <p:spPr>
            <a:xfrm>
              <a:off x="51" y="81115"/>
              <a:ext cx="4913783" cy="576000"/>
            </a:xfrm>
            <a:prstGeom prst="rect">
              <a:avLst/>
            </a:prstGeom>
            <a:noFill/>
            <a:ln>
              <a:noFill/>
            </a:ln>
          </p:spPr>
          <p:txBody>
            <a:bodyPr anchorCtr="0" anchor="ctr" bIns="81275" lIns="142225" spcFirstLastPara="1" rIns="142225" wrap="square" tIns="81275">
              <a:noAutofit/>
            </a:bodyPr>
            <a:lstStyle/>
            <a:p>
              <a:pPr indent="0" lvl="0" marL="0" marR="0" rtl="0" algn="ctr">
                <a:lnSpc>
                  <a:spcPct val="90000"/>
                </a:lnSpc>
                <a:spcBef>
                  <a:spcPts val="0"/>
                </a:spcBef>
                <a:spcAft>
                  <a:spcPts val="0"/>
                </a:spcAft>
                <a:buClr>
                  <a:schemeClr val="lt1"/>
                </a:buClr>
                <a:buSzPts val="2000"/>
                <a:buFont typeface="Calibri"/>
                <a:buNone/>
              </a:pPr>
              <a:r>
                <a:rPr b="0" i="0" lang="en-US" sz="2000" u="none" cap="none" strike="noStrike">
                  <a:solidFill>
                    <a:schemeClr val="lt1"/>
                  </a:solidFill>
                  <a:latin typeface="Calibri"/>
                  <a:ea typeface="Calibri"/>
                  <a:cs typeface="Calibri"/>
                  <a:sym typeface="Calibri"/>
                </a:rPr>
                <a:t>Sebelum terjadi</a:t>
              </a:r>
              <a:endParaRPr b="0" i="0" sz="2000" u="none" cap="none" strike="noStrike">
                <a:solidFill>
                  <a:schemeClr val="lt1"/>
                </a:solidFill>
                <a:latin typeface="Calibri"/>
                <a:ea typeface="Calibri"/>
                <a:cs typeface="Calibri"/>
                <a:sym typeface="Calibri"/>
              </a:endParaRPr>
            </a:p>
          </p:txBody>
        </p:sp>
        <p:sp>
          <p:nvSpPr>
            <p:cNvPr id="398" name="Google Shape;398;p32"/>
            <p:cNvSpPr/>
            <p:nvPr/>
          </p:nvSpPr>
          <p:spPr>
            <a:xfrm>
              <a:off x="51" y="657115"/>
              <a:ext cx="4913783" cy="3613106"/>
            </a:xfrm>
            <a:prstGeom prst="rect">
              <a:avLst/>
            </a:prstGeom>
            <a:solidFill>
              <a:srgbClr val="CCD3EA">
                <a:alpha val="89019"/>
              </a:srgbClr>
            </a:solidFill>
            <a:ln cap="flat" cmpd="sng" w="12700">
              <a:solidFill>
                <a:srgbClr val="CCD3EA">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399" name="Google Shape;399;p32"/>
            <p:cNvSpPr txBox="1"/>
            <p:nvPr/>
          </p:nvSpPr>
          <p:spPr>
            <a:xfrm>
              <a:off x="51" y="657115"/>
              <a:ext cx="4913783" cy="3613106"/>
            </a:xfrm>
            <a:prstGeom prst="rect">
              <a:avLst/>
            </a:prstGeom>
            <a:noFill/>
            <a:ln>
              <a:noFill/>
            </a:ln>
          </p:spPr>
          <p:txBody>
            <a:bodyPr anchorCtr="0" anchor="t" bIns="160000" lIns="106675" spcFirstLastPara="1" rIns="142225" wrap="square" tIns="106675">
              <a:noAutofit/>
            </a:bodyPr>
            <a:lstStyle/>
            <a:p>
              <a:pPr indent="-228600" lvl="1" marL="228600" marR="0" rtl="0" algn="l">
                <a:lnSpc>
                  <a:spcPct val="90000"/>
                </a:lnSpc>
                <a:spcBef>
                  <a:spcPts val="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Kenali dan reflesikan bias dalam interaksi dan perilaku</a:t>
              </a:r>
              <a:endParaRPr b="0" i="0" sz="2000" u="none" cap="none" strike="noStrike">
                <a:solidFill>
                  <a:schemeClr val="dk1"/>
                </a:solidFill>
                <a:latin typeface="Calibri"/>
                <a:ea typeface="Calibri"/>
                <a:cs typeface="Calibri"/>
                <a:sym typeface="Calibri"/>
              </a:endParaRPr>
            </a:p>
            <a:p>
              <a:pPr indent="-228600" lvl="1" marL="228600" marR="0" rtl="0" algn="l">
                <a:lnSpc>
                  <a:spcPct val="90000"/>
                </a:lnSpc>
                <a:spcBef>
                  <a:spcPts val="30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Memahami microaggresions dan dampaknya</a:t>
              </a:r>
              <a:endParaRPr b="0" i="0" sz="2000" u="none" cap="none" strike="noStrike">
                <a:solidFill>
                  <a:schemeClr val="dk1"/>
                </a:solidFill>
                <a:latin typeface="Calibri"/>
                <a:ea typeface="Calibri"/>
                <a:cs typeface="Calibri"/>
                <a:sym typeface="Calibri"/>
              </a:endParaRPr>
            </a:p>
            <a:p>
              <a:pPr indent="-228600" lvl="1" marL="228600" marR="0" rtl="0" algn="l">
                <a:lnSpc>
                  <a:spcPct val="90000"/>
                </a:lnSpc>
                <a:spcBef>
                  <a:spcPts val="30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Memahami pemicu bagi kita (apa yang membuat tidak nyaman dan kenapa)</a:t>
              </a:r>
              <a:endParaRPr b="0" i="0" sz="1800" u="none" cap="none" strike="noStrike">
                <a:solidFill>
                  <a:schemeClr val="dk1"/>
                </a:solidFill>
                <a:latin typeface="Calibri"/>
                <a:ea typeface="Calibri"/>
                <a:cs typeface="Calibri"/>
                <a:sym typeface="Calibri"/>
              </a:endParaRPr>
            </a:p>
            <a:p>
              <a:pPr indent="-228600" lvl="1" marL="228600" marR="0" rtl="0" algn="l">
                <a:lnSpc>
                  <a:spcPct val="90000"/>
                </a:lnSpc>
                <a:spcBef>
                  <a:spcPts val="30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Fokus untuk membangun norma kelas secara kolaboratif dengan dialog</a:t>
              </a:r>
              <a:endParaRPr b="0" i="0" sz="1800" u="none" cap="none" strike="noStrike">
                <a:solidFill>
                  <a:schemeClr val="dk1"/>
                </a:solidFill>
                <a:latin typeface="Calibri"/>
                <a:ea typeface="Calibri"/>
                <a:cs typeface="Calibri"/>
                <a:sym typeface="Calibri"/>
              </a:endParaRPr>
            </a:p>
            <a:p>
              <a:pPr indent="-101600" lvl="1" marL="228600" marR="0" rtl="0" algn="l">
                <a:lnSpc>
                  <a:spcPct val="90000"/>
                </a:lnSpc>
                <a:spcBef>
                  <a:spcPts val="300"/>
                </a:spcBef>
                <a:spcAft>
                  <a:spcPts val="0"/>
                </a:spcAft>
                <a:buClr>
                  <a:schemeClr val="dk1"/>
                </a:buClr>
                <a:buSzPts val="2000"/>
                <a:buFont typeface="Calibri"/>
                <a:buNone/>
              </a:pPr>
              <a:r>
                <a:t/>
              </a:r>
              <a:endParaRPr b="0" i="0" sz="2000" u="none" cap="none" strike="noStrike">
                <a:solidFill>
                  <a:schemeClr val="dk1"/>
                </a:solidFill>
                <a:latin typeface="Calibri"/>
                <a:ea typeface="Calibri"/>
                <a:cs typeface="Calibri"/>
                <a:sym typeface="Calibri"/>
              </a:endParaRPr>
            </a:p>
          </p:txBody>
        </p:sp>
        <p:sp>
          <p:nvSpPr>
            <p:cNvPr id="400" name="Google Shape;400;p32"/>
            <p:cNvSpPr/>
            <p:nvPr/>
          </p:nvSpPr>
          <p:spPr>
            <a:xfrm>
              <a:off x="5601764" y="81115"/>
              <a:ext cx="4913783" cy="576000"/>
            </a:xfrm>
            <a:prstGeom prst="rect">
              <a:avLst/>
            </a:prstGeom>
            <a:solidFill>
              <a:srgbClr val="4372C3"/>
            </a:solidFill>
            <a:ln cap="flat" cmpd="sng" w="12700">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401" name="Google Shape;401;p32"/>
            <p:cNvSpPr txBox="1"/>
            <p:nvPr/>
          </p:nvSpPr>
          <p:spPr>
            <a:xfrm>
              <a:off x="5601764" y="81115"/>
              <a:ext cx="4913783" cy="576000"/>
            </a:xfrm>
            <a:prstGeom prst="rect">
              <a:avLst/>
            </a:prstGeom>
            <a:noFill/>
            <a:ln>
              <a:noFill/>
            </a:ln>
          </p:spPr>
          <p:txBody>
            <a:bodyPr anchorCtr="0" anchor="ctr" bIns="81275" lIns="142225" spcFirstLastPara="1" rIns="142225" wrap="square" tIns="81275">
              <a:noAutofit/>
            </a:bodyPr>
            <a:lstStyle/>
            <a:p>
              <a:pPr indent="0" lvl="0" marL="0" marR="0" rtl="0" algn="ctr">
                <a:lnSpc>
                  <a:spcPct val="90000"/>
                </a:lnSpc>
                <a:spcBef>
                  <a:spcPts val="0"/>
                </a:spcBef>
                <a:spcAft>
                  <a:spcPts val="0"/>
                </a:spcAft>
                <a:buClr>
                  <a:schemeClr val="lt1"/>
                </a:buClr>
                <a:buSzPts val="2000"/>
                <a:buFont typeface="Calibri"/>
                <a:buNone/>
              </a:pPr>
              <a:r>
                <a:rPr b="0" i="0" lang="en-US" sz="2000" u="none" cap="none" strike="noStrike">
                  <a:solidFill>
                    <a:schemeClr val="lt1"/>
                  </a:solidFill>
                  <a:latin typeface="Calibri"/>
                  <a:ea typeface="Calibri"/>
                  <a:cs typeface="Calibri"/>
                  <a:sym typeface="Calibri"/>
                </a:rPr>
                <a:t>Pada saat kejadian </a:t>
              </a:r>
              <a:endParaRPr b="0" i="0" sz="1800" u="none" cap="none" strike="noStrike">
                <a:solidFill>
                  <a:schemeClr val="dk1"/>
                </a:solidFill>
                <a:latin typeface="Calibri"/>
                <a:ea typeface="Calibri"/>
                <a:cs typeface="Calibri"/>
                <a:sym typeface="Calibri"/>
              </a:endParaRPr>
            </a:p>
          </p:txBody>
        </p:sp>
        <p:sp>
          <p:nvSpPr>
            <p:cNvPr id="402" name="Google Shape;402;p32"/>
            <p:cNvSpPr/>
            <p:nvPr/>
          </p:nvSpPr>
          <p:spPr>
            <a:xfrm>
              <a:off x="5601764" y="657115"/>
              <a:ext cx="4913783" cy="3613106"/>
            </a:xfrm>
            <a:prstGeom prst="rect">
              <a:avLst/>
            </a:prstGeom>
            <a:solidFill>
              <a:srgbClr val="CCD3EA">
                <a:alpha val="89019"/>
              </a:srgbClr>
            </a:solidFill>
            <a:ln cap="flat" cmpd="sng" w="12700">
              <a:solidFill>
                <a:srgbClr val="CCD3EA">
                  <a:alpha val="89019"/>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403" name="Google Shape;403;p32"/>
            <p:cNvSpPr txBox="1"/>
            <p:nvPr/>
          </p:nvSpPr>
          <p:spPr>
            <a:xfrm>
              <a:off x="5601764" y="657115"/>
              <a:ext cx="4913783" cy="3613106"/>
            </a:xfrm>
            <a:prstGeom prst="rect">
              <a:avLst/>
            </a:prstGeom>
            <a:noFill/>
            <a:ln>
              <a:noFill/>
            </a:ln>
          </p:spPr>
          <p:txBody>
            <a:bodyPr anchorCtr="0" anchor="t" bIns="160000" lIns="106675" spcFirstLastPara="1" rIns="142225" wrap="square" tIns="106675">
              <a:noAutofit/>
            </a:bodyPr>
            <a:lstStyle/>
            <a:p>
              <a:pPr indent="-228600" lvl="1" marL="228600" marR="0" rtl="0" algn="l">
                <a:lnSpc>
                  <a:spcPct val="90000"/>
                </a:lnSpc>
                <a:spcBef>
                  <a:spcPts val="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Segera kenali saat terjadi (tenang dan hentikan pembicaraan)</a:t>
              </a:r>
              <a:endParaRPr b="0" i="0" sz="1800" u="none" cap="none" strike="noStrike">
                <a:solidFill>
                  <a:schemeClr val="dk1"/>
                </a:solidFill>
                <a:latin typeface="Calibri"/>
                <a:ea typeface="Calibri"/>
                <a:cs typeface="Calibri"/>
                <a:sym typeface="Calibri"/>
              </a:endParaRPr>
            </a:p>
            <a:p>
              <a:pPr indent="-228600" lvl="1" marL="228600" marR="0" rtl="0" algn="l">
                <a:lnSpc>
                  <a:spcPct val="90000"/>
                </a:lnSpc>
                <a:spcBef>
                  <a:spcPts val="30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Tarik nafas pelan-pelan, relax</a:t>
              </a:r>
              <a:endParaRPr b="0" i="0" sz="1800" u="none" cap="none" strike="noStrike">
                <a:solidFill>
                  <a:schemeClr val="dk1"/>
                </a:solidFill>
                <a:latin typeface="Calibri"/>
                <a:ea typeface="Calibri"/>
                <a:cs typeface="Calibri"/>
                <a:sym typeface="Calibri"/>
              </a:endParaRPr>
            </a:p>
            <a:p>
              <a:pPr indent="-228600" lvl="1" marL="228600" marR="0" rtl="0" algn="l">
                <a:lnSpc>
                  <a:spcPct val="90000"/>
                </a:lnSpc>
                <a:spcBef>
                  <a:spcPts val="30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Jelaskan problematika dari insiden dan dukung mahasiswa untuk berpikir kritis terkait situasi itu</a:t>
              </a:r>
              <a:endParaRPr b="0" i="0" sz="2000" u="none" cap="none" strike="noStrike">
                <a:solidFill>
                  <a:schemeClr val="dk1"/>
                </a:solidFill>
                <a:latin typeface="Calibri"/>
                <a:ea typeface="Calibri"/>
                <a:cs typeface="Calibri"/>
                <a:sym typeface="Calibri"/>
              </a:endParaRPr>
            </a:p>
            <a:p>
              <a:pPr indent="-228600" lvl="1" marL="228600" marR="0" rtl="0" algn="l">
                <a:lnSpc>
                  <a:spcPct val="90000"/>
                </a:lnSpc>
                <a:spcBef>
                  <a:spcPts val="30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Hargai setiap emosi yang muncul maupun tidak. </a:t>
              </a:r>
              <a:endParaRPr b="0" i="0" sz="1800" u="none" cap="none" strike="noStrike">
                <a:solidFill>
                  <a:schemeClr val="dk1"/>
                </a:solidFill>
                <a:latin typeface="Calibri"/>
                <a:ea typeface="Calibri"/>
                <a:cs typeface="Calibri"/>
                <a:sym typeface="Calibri"/>
              </a:endParaRPr>
            </a:p>
            <a:p>
              <a:pPr indent="-228600" lvl="1" marL="228600" marR="0" rtl="0" algn="l">
                <a:lnSpc>
                  <a:spcPct val="90000"/>
                </a:lnSpc>
                <a:spcBef>
                  <a:spcPts val="30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Saat membahas dampak, tanya mahasiswa yang menjadi target </a:t>
              </a:r>
              <a:endParaRPr b="0" i="0" sz="1800" u="none" cap="none" strike="noStrike">
                <a:solidFill>
                  <a:schemeClr val="dk1"/>
                </a:solidFill>
                <a:latin typeface="Calibri"/>
                <a:ea typeface="Calibri"/>
                <a:cs typeface="Calibri"/>
                <a:sym typeface="Calibri"/>
              </a:endParaRPr>
            </a:p>
            <a:p>
              <a:pPr indent="-228600" lvl="1" marL="228600" marR="0" rtl="0" algn="l">
                <a:lnSpc>
                  <a:spcPct val="90000"/>
                </a:lnSpc>
                <a:spcBef>
                  <a:spcPts val="30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Tindak lanjut di luar kelas bila diperlukan</a:t>
              </a:r>
              <a:endParaRPr b="0" i="0" sz="2000" u="none" cap="none" strike="noStrike">
                <a:solidFill>
                  <a:schemeClr val="dk1"/>
                </a:solidFill>
                <a:latin typeface="Calibri"/>
                <a:ea typeface="Calibri"/>
                <a:cs typeface="Calibri"/>
                <a:sym typeface="Calibri"/>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Hal-hal yang perlu dihindari </a:t>
            </a:r>
            <a:endParaRPr/>
          </a:p>
        </p:txBody>
      </p:sp>
      <p:sp>
        <p:nvSpPr>
          <p:cNvPr id="409" name="Google Shape;409;p3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Char char="•"/>
            </a:pPr>
            <a:r>
              <a:rPr lang="en-US"/>
              <a:t>Membiarkan (pasif), pura-pura tidak tahu, dan membiarkan kelas mengarahkan diskusi. </a:t>
            </a:r>
            <a:endParaRPr/>
          </a:p>
          <a:p>
            <a:pPr indent="-228600" lvl="0" marL="228600" rtl="0" algn="l">
              <a:lnSpc>
                <a:spcPct val="90000"/>
              </a:lnSpc>
              <a:spcBef>
                <a:spcPts val="1000"/>
              </a:spcBef>
              <a:spcAft>
                <a:spcPts val="0"/>
              </a:spcAft>
              <a:buClr>
                <a:schemeClr val="dk1"/>
              </a:buClr>
              <a:buSzPct val="100000"/>
              <a:buChar char="•"/>
            </a:pPr>
            <a:r>
              <a:rPr lang="en-US"/>
              <a:t>Menanggapi dengan permusuhan. </a:t>
            </a:r>
            <a:endParaRPr/>
          </a:p>
          <a:p>
            <a:pPr indent="-228600" lvl="0" marL="228600" rtl="0" algn="l">
              <a:lnSpc>
                <a:spcPct val="90000"/>
              </a:lnSpc>
              <a:spcBef>
                <a:spcPts val="1000"/>
              </a:spcBef>
              <a:spcAft>
                <a:spcPts val="0"/>
              </a:spcAft>
              <a:buClr>
                <a:schemeClr val="dk1"/>
              </a:buClr>
              <a:buSzPct val="100000"/>
              <a:buChar char="•"/>
            </a:pPr>
            <a:r>
              <a:rPr lang="en-US"/>
              <a:t>Mencari mahasiswa / guru dari kelompok marginal untuk menjadi ahli dalam masalah yang terkait dengan kelompok mereka. </a:t>
            </a:r>
            <a:endParaRPr/>
          </a:p>
          <a:p>
            <a:pPr indent="-228600" lvl="0" marL="228600" rtl="0" algn="l">
              <a:lnSpc>
                <a:spcPct val="90000"/>
              </a:lnSpc>
              <a:spcBef>
                <a:spcPts val="1000"/>
              </a:spcBef>
              <a:spcAft>
                <a:spcPts val="0"/>
              </a:spcAft>
              <a:buClr>
                <a:schemeClr val="dk1"/>
              </a:buClr>
              <a:buSzPct val="100000"/>
              <a:buChar char="•"/>
            </a:pPr>
            <a:r>
              <a:rPr lang="en-US"/>
              <a:t>Memberi perhatian penuh kepada pelaku dengan mengabaikan individu yang menjadi target microaggressions</a:t>
            </a:r>
            <a:endParaRPr/>
          </a:p>
          <a:p>
            <a:pPr indent="-228600" lvl="0" marL="228600" rtl="0" algn="l">
              <a:lnSpc>
                <a:spcPct val="90000"/>
              </a:lnSpc>
              <a:spcBef>
                <a:spcPts val="1000"/>
              </a:spcBef>
              <a:spcAft>
                <a:spcPts val="0"/>
              </a:spcAft>
              <a:buClr>
                <a:schemeClr val="dk1"/>
              </a:buClr>
              <a:buSzPct val="100000"/>
              <a:buChar char="•"/>
            </a:pPr>
            <a:r>
              <a:rPr lang="en-US"/>
              <a:t>Berfokus pada (atau membiarkan fokus pada) perdebatan tentang: </a:t>
            </a:r>
            <a:endParaRPr/>
          </a:p>
          <a:p>
            <a:pPr indent="-508000" lvl="0" marL="1485900" rtl="0" algn="l">
              <a:lnSpc>
                <a:spcPct val="90000"/>
              </a:lnSpc>
              <a:spcBef>
                <a:spcPts val="1000"/>
              </a:spcBef>
              <a:spcAft>
                <a:spcPts val="0"/>
              </a:spcAft>
              <a:buClr>
                <a:schemeClr val="dk1"/>
              </a:buClr>
              <a:buSzPct val="100000"/>
              <a:buAutoNum type="alphaLcPeriod"/>
            </a:pPr>
            <a:r>
              <a:rPr lang="en-US"/>
              <a:t>Maksud dari orang yang menyatakan agresi </a:t>
            </a:r>
            <a:endParaRPr/>
          </a:p>
          <a:p>
            <a:pPr indent="-508000" lvl="0" marL="1485900" rtl="0" algn="l">
              <a:lnSpc>
                <a:spcPct val="90000"/>
              </a:lnSpc>
              <a:spcBef>
                <a:spcPts val="1000"/>
              </a:spcBef>
              <a:spcAft>
                <a:spcPts val="0"/>
              </a:spcAft>
              <a:buClr>
                <a:schemeClr val="dk1"/>
              </a:buClr>
              <a:buSzPct val="100000"/>
              <a:buAutoNum type="alphaLcPeriod"/>
            </a:pPr>
            <a:r>
              <a:rPr lang="en-US"/>
              <a:t>Apa yang dikatakan atau dilakukan setiap orang </a:t>
            </a:r>
            <a:endParaRPr/>
          </a:p>
          <a:p>
            <a:pPr indent="-508000" lvl="0" marL="1485900" rtl="0" algn="l">
              <a:lnSpc>
                <a:spcPct val="90000"/>
              </a:lnSpc>
              <a:spcBef>
                <a:spcPts val="1000"/>
              </a:spcBef>
              <a:spcAft>
                <a:spcPts val="0"/>
              </a:spcAft>
              <a:buClr>
                <a:schemeClr val="dk1"/>
              </a:buClr>
              <a:buSzPct val="100000"/>
              <a:buAutoNum type="alphaLcPeriod"/>
            </a:pPr>
            <a:r>
              <a:rPr lang="en-US"/>
              <a:t>Siapa yang benar atau salah</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Strategi mencegah Microaggression di kelas</a:t>
            </a:r>
            <a:endParaRPr/>
          </a:p>
        </p:txBody>
      </p:sp>
      <p:sp>
        <p:nvSpPr>
          <p:cNvPr id="415" name="Google Shape;415;p3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dk1"/>
              </a:buClr>
              <a:buSzPts val="2800"/>
              <a:buFont typeface="Noto Sans Symbols"/>
              <a:buChar char="🡪"/>
            </a:pPr>
            <a:r>
              <a:rPr lang="en-US"/>
              <a:t>Dosen perlu membantu mahasiswa lainnya memahami dampak perlakuan dan ucapan mereka terhadap teman yang minoritas. (misal: Jika aku menjadi…….)</a:t>
            </a:r>
            <a:endParaRPr/>
          </a:p>
          <a:p>
            <a:pPr indent="-228600" lvl="0" marL="228600" rtl="0" algn="l">
              <a:lnSpc>
                <a:spcPct val="90000"/>
              </a:lnSpc>
              <a:spcBef>
                <a:spcPts val="1000"/>
              </a:spcBef>
              <a:spcAft>
                <a:spcPts val="0"/>
              </a:spcAft>
              <a:buClr>
                <a:schemeClr val="dk1"/>
              </a:buClr>
              <a:buSzPts val="2800"/>
              <a:buFont typeface="Noto Sans Symbols"/>
              <a:buChar char="🡪"/>
            </a:pPr>
            <a:r>
              <a:rPr lang="en-US"/>
              <a:t>Dosen perlu </a:t>
            </a:r>
            <a:r>
              <a:rPr lang="en-US">
                <a:highlight>
                  <a:srgbClr val="00FF00"/>
                </a:highlight>
              </a:rPr>
              <a:t>jelas</a:t>
            </a:r>
            <a:r>
              <a:rPr lang="en-US"/>
              <a:t> memverbalkan perasaan mereka terhadap mahasiswa dengan minoritas tersebut di depan mahasiswa lain🡪 menunjukkan kalau guru peduli</a:t>
            </a:r>
            <a:endParaRPr/>
          </a:p>
          <a:p>
            <a:pPr indent="-228600" lvl="0" marL="228600" rtl="0" algn="l">
              <a:lnSpc>
                <a:spcPct val="90000"/>
              </a:lnSpc>
              <a:spcBef>
                <a:spcPts val="1000"/>
              </a:spcBef>
              <a:spcAft>
                <a:spcPts val="0"/>
              </a:spcAft>
              <a:buClr>
                <a:schemeClr val="dk1"/>
              </a:buClr>
              <a:buSzPts val="2800"/>
              <a:buFont typeface="Noto Sans Symbols"/>
              <a:buChar char="🡪"/>
            </a:pPr>
            <a:r>
              <a:rPr lang="en-US"/>
              <a:t>Penugasan kelompok, pastikan mahasiswa punya ruang untuk kenal satu sama lain</a:t>
            </a:r>
            <a:endParaRPr/>
          </a:p>
          <a:p>
            <a:pPr indent="-228600" lvl="0" marL="228600" rtl="0" algn="l">
              <a:lnSpc>
                <a:spcPct val="90000"/>
              </a:lnSpc>
              <a:spcBef>
                <a:spcPts val="1000"/>
              </a:spcBef>
              <a:spcAft>
                <a:spcPts val="0"/>
              </a:spcAft>
              <a:buClr>
                <a:schemeClr val="dk1"/>
              </a:buClr>
              <a:buSzPts val="2800"/>
              <a:buFont typeface="Noto Sans Symbols"/>
              <a:buChar char="🡪"/>
            </a:pPr>
            <a:r>
              <a:rPr lang="en-US"/>
              <a:t>Transparansi dalam percakapan dengan seluruh kelas mengenai lingkungan kelas seperti apa yang diinginkan bersama sehingga bisa diwujudkan bersama.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Langkah dalam mengenali microaggresion di kelas </a:t>
            </a:r>
            <a:endParaRPr/>
          </a:p>
        </p:txBody>
      </p:sp>
      <p:sp>
        <p:nvSpPr>
          <p:cNvPr id="421" name="Google Shape;421;p3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dk1"/>
              </a:buClr>
              <a:buSzPts val="2800"/>
              <a:buChar char="•"/>
            </a:pPr>
            <a:r>
              <a:rPr i="1" lang="en-US">
                <a:highlight>
                  <a:srgbClr val="00FF00"/>
                </a:highlight>
              </a:rPr>
              <a:t>Experiential learning</a:t>
            </a:r>
            <a:r>
              <a:rPr i="1" lang="en-US"/>
              <a:t>-</a:t>
            </a:r>
            <a:r>
              <a:rPr lang="en-US"/>
              <a:t>ketika aku menjadi seperti mereka yang marginal </a:t>
            </a:r>
            <a:endParaRPr/>
          </a:p>
          <a:p>
            <a:pPr indent="0" lvl="0" marL="0" rtl="0" algn="l">
              <a:lnSpc>
                <a:spcPct val="90000"/>
              </a:lnSpc>
              <a:spcBef>
                <a:spcPts val="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en-US">
                <a:highlight>
                  <a:srgbClr val="00FF00"/>
                </a:highlight>
              </a:rPr>
              <a:t>Perlu kontak langsung</a:t>
            </a:r>
            <a:r>
              <a:rPr lang="en-US"/>
              <a:t>, (tak kenal maka tak sayang) interaksi dengan mereka untuk memahami pengalaman mereka (baik dan buruk)</a:t>
            </a:r>
            <a:endParaRPr/>
          </a:p>
          <a:p>
            <a:pPr indent="0" lvl="0" marL="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en-US">
                <a:highlight>
                  <a:srgbClr val="00FF00"/>
                </a:highlight>
              </a:rPr>
              <a:t>Perlu pelatihan untuk memahami berbagai ragam penindasan yang terjadi</a:t>
            </a:r>
            <a:r>
              <a:rPr lang="en-US"/>
              <a:t>, diskriminasi, prasangka, stereotipe yang terjadi di sekitar kita:</a:t>
            </a:r>
            <a:endParaRPr/>
          </a:p>
          <a:p>
            <a:pPr indent="0" lvl="0" marL="179387" rtl="0" algn="l">
              <a:lnSpc>
                <a:spcPct val="90000"/>
              </a:lnSpc>
              <a:spcBef>
                <a:spcPts val="1000"/>
              </a:spcBef>
              <a:spcAft>
                <a:spcPts val="0"/>
              </a:spcAft>
              <a:buClr>
                <a:schemeClr val="dk1"/>
              </a:buClr>
              <a:buSzPts val="2800"/>
              <a:buNone/>
            </a:pPr>
            <a:r>
              <a:rPr lang="en-US"/>
              <a:t> </a:t>
            </a:r>
            <a:r>
              <a:rPr lang="en-US">
                <a:highlight>
                  <a:srgbClr val="FFFF00"/>
                </a:highlight>
              </a:rPr>
              <a:t>Bisa merasa….. Merasa bisa …….</a:t>
            </a:r>
            <a:endParaRPr>
              <a:highlight>
                <a:srgbClr val="FFFF00"/>
              </a:highlight>
            </a:endParaRPr>
          </a:p>
          <a:p>
            <a:pPr indent="0" lvl="0" marL="179387" rtl="0" algn="l">
              <a:lnSpc>
                <a:spcPct val="90000"/>
              </a:lnSpc>
              <a:spcBef>
                <a:spcPts val="1000"/>
              </a:spcBef>
              <a:spcAft>
                <a:spcPts val="0"/>
              </a:spcAft>
              <a:buClr>
                <a:schemeClr val="dk1"/>
              </a:buClr>
              <a:buSzPts val="2800"/>
              <a:buNone/>
            </a:pPr>
            <a:r>
              <a:rPr lang="en-US">
                <a:highlight>
                  <a:srgbClr val="FFFF00"/>
                </a:highlight>
              </a:rPr>
              <a:t>Kawa merasa……Merasa kawa</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36"/>
          <p:cNvSpPr txBox="1"/>
          <p:nvPr>
            <p:ph type="title"/>
          </p:nvPr>
        </p:nvSpPr>
        <p:spPr>
          <a:xfrm>
            <a:off x="800637" y="24921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Rencana Bila-Maka</a:t>
            </a:r>
            <a:br>
              <a:rPr lang="en-US"/>
            </a:br>
            <a:endParaRPr/>
          </a:p>
        </p:txBody>
      </p:sp>
      <p:sp>
        <p:nvSpPr>
          <p:cNvPr id="427" name="Google Shape;427;p3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85000" lnSpcReduction="20000"/>
          </a:bodyPr>
          <a:lstStyle/>
          <a:p>
            <a:pPr indent="-228600" lvl="0" marL="228600" rtl="0" algn="l">
              <a:lnSpc>
                <a:spcPct val="90000"/>
              </a:lnSpc>
              <a:spcBef>
                <a:spcPts val="0"/>
              </a:spcBef>
              <a:spcAft>
                <a:spcPts val="0"/>
              </a:spcAft>
              <a:buClr>
                <a:schemeClr val="dk1"/>
              </a:buClr>
              <a:buSzPct val="100000"/>
              <a:buChar char="•"/>
            </a:pPr>
            <a:r>
              <a:rPr lang="en-US"/>
              <a:t>Rencana konkret yang menentukan kapan, di mana, dan bagaimana: "Saya ingin mengurangi merokok" vs. "Jika saya merasakan keinginan untuk merokok, maka saya akan mengunyah permen karet!" </a:t>
            </a:r>
            <a:endParaRPr/>
          </a:p>
          <a:p>
            <a:pPr indent="-228600" lvl="0" marL="228600" rtl="0" algn="l">
              <a:lnSpc>
                <a:spcPct val="90000"/>
              </a:lnSpc>
              <a:spcBef>
                <a:spcPts val="1000"/>
              </a:spcBef>
              <a:spcAft>
                <a:spcPts val="0"/>
              </a:spcAft>
              <a:buClr>
                <a:schemeClr val="dk1"/>
              </a:buClr>
              <a:buSzPct val="100000"/>
              <a:buChar char="•"/>
            </a:pPr>
            <a:r>
              <a:rPr lang="en-US"/>
              <a:t>Identifikasi konteks masalah dan merumuskan rencana konkret tentang bagaimana bertindak dalam konteks tersebut. - mudah dibentuk, mudah diingat, mudah dieksekusi</a:t>
            </a:r>
            <a:br>
              <a:rPr lang="en-US"/>
            </a:br>
            <a:r>
              <a:rPr lang="en-US"/>
              <a:t>Partisipasi siswa? </a:t>
            </a:r>
            <a:endParaRPr/>
          </a:p>
          <a:p>
            <a:pPr indent="-339724" lvl="0" marL="696913" rtl="0" algn="l">
              <a:lnSpc>
                <a:spcPct val="90000"/>
              </a:lnSpc>
              <a:spcBef>
                <a:spcPts val="1000"/>
              </a:spcBef>
              <a:spcAft>
                <a:spcPts val="0"/>
              </a:spcAft>
              <a:buClr>
                <a:schemeClr val="dk1"/>
              </a:buClr>
              <a:buSzPct val="100000"/>
              <a:buAutoNum type="alphaLcPeriod"/>
            </a:pPr>
            <a:r>
              <a:rPr lang="en-US"/>
              <a:t>"Jika seseorang yang belum berbicara belum mengangkat tangannya, maka saya akan memanggilnya!" </a:t>
            </a:r>
            <a:endParaRPr/>
          </a:p>
          <a:p>
            <a:pPr indent="-339724" lvl="0" marL="696913" rtl="0" algn="l">
              <a:lnSpc>
                <a:spcPct val="90000"/>
              </a:lnSpc>
              <a:spcBef>
                <a:spcPts val="1000"/>
              </a:spcBef>
              <a:spcAft>
                <a:spcPts val="0"/>
              </a:spcAft>
              <a:buClr>
                <a:schemeClr val="dk1"/>
              </a:buClr>
              <a:buSzPct val="100000"/>
              <a:buAutoNum type="alphaLcPeriod"/>
            </a:pPr>
            <a:r>
              <a:rPr lang="en-US"/>
              <a:t>"Jika seorang pria baru saja berbicara, maka saya akan memanggil seorang wanita selanjutnya!" </a:t>
            </a:r>
            <a:endParaRPr/>
          </a:p>
          <a:p>
            <a:pPr indent="-339724" lvl="0" marL="696913" rtl="0" algn="l">
              <a:lnSpc>
                <a:spcPct val="90000"/>
              </a:lnSpc>
              <a:spcBef>
                <a:spcPts val="1000"/>
              </a:spcBef>
              <a:spcAft>
                <a:spcPts val="0"/>
              </a:spcAft>
              <a:buClr>
                <a:schemeClr val="dk1"/>
              </a:buClr>
              <a:buSzPct val="100000"/>
              <a:buAutoNum type="alphaLcPeriod"/>
            </a:pPr>
            <a:r>
              <a:rPr lang="en-US"/>
              <a:t>"Jika seorang siswa mengatakan sesuatu yang anomali, maka asumsikan masalahnya adalah saya tidak mengerti (bukan karena siswa itu tidak masuk akal)!</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3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Brainstorm...(Bila…… Maka……) </a:t>
            </a:r>
            <a:endParaRPr/>
          </a:p>
        </p:txBody>
      </p:sp>
      <p:sp>
        <p:nvSpPr>
          <p:cNvPr id="433" name="Google Shape;433;p3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Dalam situasi apa, Bapak/Ibu dapat dimungkinkan menjumpai atau berperilaku bias? </a:t>
            </a:r>
            <a:endParaRPr/>
          </a:p>
          <a:p>
            <a:pPr indent="0" lvl="0" marL="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en-US"/>
              <a:t>Apa renca yang dapat dilakukan? </a:t>
            </a:r>
            <a:endParaRPr/>
          </a:p>
          <a:p>
            <a:pPr indent="0" lvl="0" marL="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en-US"/>
              <a:t>Rencana Aksi: – Bila [deskripsi dari konteks], – Maka [saya akan merespon dengan cara]!</a:t>
            </a:r>
            <a:endParaRPr/>
          </a:p>
          <a:p>
            <a:pPr indent="0" lvl="0" marL="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3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en-US"/>
              <a:t>Terimakasih </a:t>
            </a:r>
            <a:endParaRPr/>
          </a:p>
        </p:txBody>
      </p:sp>
      <p:sp>
        <p:nvSpPr>
          <p:cNvPr id="439" name="Google Shape;439;p3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hlink"/>
              </a:buClr>
              <a:buSzPts val="2400"/>
              <a:buNone/>
            </a:pPr>
            <a:r>
              <a:rPr lang="en-US" u="sng">
                <a:solidFill>
                  <a:schemeClr val="hlink"/>
                </a:solidFill>
                <a:hlinkClick r:id="rId3"/>
              </a:rPr>
              <a:t>puja@uny.ac.id</a:t>
            </a:r>
            <a:r>
              <a:rPr lang="en-US"/>
              <a:t> </a:t>
            </a:r>
            <a:endParaRPr/>
          </a:p>
          <a:p>
            <a:pPr indent="0" lvl="0" marL="0" rtl="0" algn="ctr">
              <a:lnSpc>
                <a:spcPct val="90000"/>
              </a:lnSpc>
              <a:spcBef>
                <a:spcPts val="1000"/>
              </a:spcBef>
              <a:spcAft>
                <a:spcPts val="0"/>
              </a:spcAft>
              <a:buClr>
                <a:schemeClr val="dk1"/>
              </a:buClr>
              <a:buSzPts val="24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2022-10-12T02:43:56Z</dcterms:created>
  <dc:creator>Mareta Puspita</dc:creator>
</cp:coreProperties>
</file>