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  <p:sldMasterId id="2147483663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37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37" roundtripDataSignature="AMtx7mhrLWqGTrqzAUqcMX0ebjQ3n62+8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A77AB0F-63C0-4253-B2DA-59C601658381}">
  <a:tblStyle styleId="{5A77AB0F-63C0-4253-B2DA-59C60165838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fill>
          <a:solidFill>
            <a:srgbClr val="CDD4EA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DD4EA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37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33" Type="http://schemas.openxmlformats.org/officeDocument/2006/relationships/slide" Target="slides/slide26.xml"/><Relationship Id="rId10" Type="http://schemas.openxmlformats.org/officeDocument/2006/relationships/slide" Target="slides/slide3.xml"/><Relationship Id="rId32" Type="http://schemas.openxmlformats.org/officeDocument/2006/relationships/slide" Target="slides/slide25.xml"/><Relationship Id="rId13" Type="http://schemas.openxmlformats.org/officeDocument/2006/relationships/slide" Target="slides/slide6.xml"/><Relationship Id="rId35" Type="http://schemas.openxmlformats.org/officeDocument/2006/relationships/slide" Target="slides/slide28.xml"/><Relationship Id="rId12" Type="http://schemas.openxmlformats.org/officeDocument/2006/relationships/slide" Target="slides/slide5.xml"/><Relationship Id="rId34" Type="http://schemas.openxmlformats.org/officeDocument/2006/relationships/slide" Target="slides/slide27.xml"/><Relationship Id="rId15" Type="http://schemas.openxmlformats.org/officeDocument/2006/relationships/slide" Target="slides/slide8.xml"/><Relationship Id="rId37" Type="http://customschemas.google.com/relationships/presentationmetadata" Target="metadata"/><Relationship Id="rId14" Type="http://schemas.openxmlformats.org/officeDocument/2006/relationships/slide" Target="slides/slide7.xml"/><Relationship Id="rId36" Type="http://schemas.openxmlformats.org/officeDocument/2006/relationships/slide" Target="slides/slide29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0" name="Google Shape;27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6" name="Google Shape;27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2" name="Google Shape;28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8" name="Google Shape;28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4" name="Google Shape;29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0" name="Google Shape;30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6" name="Google Shape;30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5" name="Google Shape;315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3" name="Google Shape;343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3" name="Google Shape;353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9" name="Google Shape;359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5" name="Google Shape;365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2" name="Google Shape;372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2" name="Google Shape;382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0" name="Google Shape;390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8" name="Google Shape;408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7" name="Google Shape;417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18" name="Google Shape;418;p3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4" name="Google Shape;424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200ab05e9fb_0_1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Google Shape;430;g200ab05e9fb_0_13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g200ab05e9fb_0_13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40" name="Google Shape;44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200ab05e9fb_0_2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200ab05e9fb_0_26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g200ab05e9fb_0_26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54" name="Google Shape;45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0" name="Google Shape;46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6" name="Google Shape;466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72" name="Google Shape;472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78" name="Google Shape;478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84" name="Google Shape;484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90" name="Google Shape;490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97" name="Google Shape;497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7.jpg"/><Relationship Id="rId6" Type="http://schemas.openxmlformats.org/officeDocument/2006/relationships/image" Target="../media/image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7.jpg"/><Relationship Id="rId6" Type="http://schemas.openxmlformats.org/officeDocument/2006/relationships/image" Target="../media/image6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7.jpg"/><Relationship Id="rId6" Type="http://schemas.openxmlformats.org/officeDocument/2006/relationships/image" Target="../media/image6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7.jpg"/><Relationship Id="rId6" Type="http://schemas.openxmlformats.org/officeDocument/2006/relationships/image" Target="../media/image6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7.jpg"/><Relationship Id="rId6" Type="http://schemas.openxmlformats.org/officeDocument/2006/relationships/image" Target="../media/image6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7.jpg"/><Relationship Id="rId6" Type="http://schemas.openxmlformats.org/officeDocument/2006/relationships/image" Target="../media/image6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7.jpg"/><Relationship Id="rId6" Type="http://schemas.openxmlformats.org/officeDocument/2006/relationships/image" Target="../media/image6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7.jpg"/><Relationship Id="rId6" Type="http://schemas.openxmlformats.org/officeDocument/2006/relationships/image" Target="../media/image6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7.jpg"/><Relationship Id="rId6" Type="http://schemas.openxmlformats.org/officeDocument/2006/relationships/image" Target="../media/image6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7.jpg"/><Relationship Id="rId6" Type="http://schemas.openxmlformats.org/officeDocument/2006/relationships/image" Target="../media/image6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7.jpg"/><Relationship Id="rId6" Type="http://schemas.openxmlformats.org/officeDocument/2006/relationships/image" Target="../media/image6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7.jpg"/><Relationship Id="rId6" Type="http://schemas.openxmlformats.org/officeDocument/2006/relationships/image" Target="../media/image6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" name="Google Shape;21;p43"/>
          <p:cNvSpPr/>
          <p:nvPr/>
        </p:nvSpPr>
        <p:spPr>
          <a:xfrm>
            <a:off x="-2" y="6176075"/>
            <a:ext cx="12192001" cy="6769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43"/>
          <p:cNvSpPr/>
          <p:nvPr/>
        </p:nvSpPr>
        <p:spPr>
          <a:xfrm>
            <a:off x="10781637" y="5551588"/>
            <a:ext cx="1410361" cy="1293348"/>
          </a:xfrm>
          <a:custGeom>
            <a:rect b="b" l="l" r="r" t="t"/>
            <a:pathLst>
              <a:path extrusionOk="0" h="1293348" w="1410361">
                <a:moveTo>
                  <a:pt x="762259" y="0"/>
                </a:moveTo>
                <a:lnTo>
                  <a:pt x="1410361" y="0"/>
                </a:lnTo>
                <a:lnTo>
                  <a:pt x="1410361" y="1293348"/>
                </a:lnTo>
                <a:lnTo>
                  <a:pt x="29258" y="1293348"/>
                </a:lnTo>
                <a:lnTo>
                  <a:pt x="15487" y="1233595"/>
                </a:lnTo>
                <a:cubicBezTo>
                  <a:pt x="5333" y="1166760"/>
                  <a:pt x="1" y="1097560"/>
                  <a:pt x="1" y="1026682"/>
                </a:cubicBezTo>
                <a:lnTo>
                  <a:pt x="0" y="1026682"/>
                </a:lnTo>
                <a:cubicBezTo>
                  <a:pt x="0" y="459661"/>
                  <a:pt x="341275" y="0"/>
                  <a:pt x="762259" y="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43"/>
          <p:cNvSpPr/>
          <p:nvPr/>
        </p:nvSpPr>
        <p:spPr>
          <a:xfrm>
            <a:off x="-1" y="-1"/>
            <a:ext cx="12192000" cy="8834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43"/>
          <p:cNvSpPr/>
          <p:nvPr/>
        </p:nvSpPr>
        <p:spPr>
          <a:xfrm>
            <a:off x="1" y="0"/>
            <a:ext cx="3580109" cy="883403"/>
          </a:xfrm>
          <a:custGeom>
            <a:rect b="b" l="l" r="r" t="t"/>
            <a:pathLst>
              <a:path extrusionOk="0" h="883403" w="3580109">
                <a:moveTo>
                  <a:pt x="30997" y="0"/>
                </a:moveTo>
                <a:lnTo>
                  <a:pt x="2944678" y="0"/>
                </a:lnTo>
                <a:cubicBezTo>
                  <a:pt x="3295617" y="0"/>
                  <a:pt x="3580109" y="284492"/>
                  <a:pt x="3580109" y="635431"/>
                </a:cubicBezTo>
                <a:lnTo>
                  <a:pt x="3580108" y="635431"/>
                </a:lnTo>
                <a:cubicBezTo>
                  <a:pt x="3580108" y="723166"/>
                  <a:pt x="3562328" y="806748"/>
                  <a:pt x="3530173" y="882770"/>
                </a:cubicBezTo>
                <a:lnTo>
                  <a:pt x="3529829" y="883403"/>
                </a:lnTo>
                <a:lnTo>
                  <a:pt x="0" y="883403"/>
                </a:lnTo>
                <a:lnTo>
                  <a:pt x="0" y="31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&#10;&#10;Description automatically generated" id="25" name="Google Shape;25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625845" y="118423"/>
            <a:ext cx="647315" cy="6426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26" name="Google Shape;26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0055" y="57040"/>
            <a:ext cx="765402" cy="7654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27" name="Google Shape;27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9449" y="118423"/>
            <a:ext cx="630606" cy="6426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28" name="Google Shape;28;p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7848" y="156318"/>
            <a:ext cx="945977" cy="566847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3"/>
          <p:cNvSpPr txBox="1"/>
          <p:nvPr/>
        </p:nvSpPr>
        <p:spPr>
          <a:xfrm>
            <a:off x="3787140" y="76834"/>
            <a:ext cx="828701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Improving Access of Universal Design for Learning in Higher Institutions for Students with Disabilities.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43"/>
          <p:cNvSpPr txBox="1"/>
          <p:nvPr/>
        </p:nvSpPr>
        <p:spPr>
          <a:xfrm>
            <a:off x="117848" y="6176075"/>
            <a:ext cx="1029615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Workshop ini terselenggara atas dukungan dari Kedutaan Besar Amerika Serikat melalui Program FY2022 Alumni Engagement Innovation Fund. 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&#10;&#10;Description automatically generated" id="31" name="Google Shape;31;p4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012394" y="5642801"/>
            <a:ext cx="1179605" cy="117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 type="obj">
  <p:cSld name="OBJEC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5"/>
          <p:cNvSpPr txBox="1"/>
          <p:nvPr>
            <p:ph type="title"/>
          </p:nvPr>
        </p:nvSpPr>
        <p:spPr>
          <a:xfrm>
            <a:off x="838200" y="1001825"/>
            <a:ext cx="10515600" cy="6888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4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5" name="Google Shape;45;p45"/>
          <p:cNvSpPr/>
          <p:nvPr/>
        </p:nvSpPr>
        <p:spPr>
          <a:xfrm>
            <a:off x="-2" y="6176075"/>
            <a:ext cx="12192001" cy="6769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45"/>
          <p:cNvSpPr/>
          <p:nvPr/>
        </p:nvSpPr>
        <p:spPr>
          <a:xfrm>
            <a:off x="10781637" y="5551588"/>
            <a:ext cx="1410361" cy="1293348"/>
          </a:xfrm>
          <a:custGeom>
            <a:rect b="b" l="l" r="r" t="t"/>
            <a:pathLst>
              <a:path extrusionOk="0" h="1293348" w="1410361">
                <a:moveTo>
                  <a:pt x="762259" y="0"/>
                </a:moveTo>
                <a:lnTo>
                  <a:pt x="1410361" y="0"/>
                </a:lnTo>
                <a:lnTo>
                  <a:pt x="1410361" y="1293348"/>
                </a:lnTo>
                <a:lnTo>
                  <a:pt x="29258" y="1293348"/>
                </a:lnTo>
                <a:lnTo>
                  <a:pt x="15487" y="1233595"/>
                </a:lnTo>
                <a:cubicBezTo>
                  <a:pt x="5333" y="1166760"/>
                  <a:pt x="1" y="1097560"/>
                  <a:pt x="1" y="1026682"/>
                </a:cubicBezTo>
                <a:lnTo>
                  <a:pt x="0" y="1026682"/>
                </a:lnTo>
                <a:cubicBezTo>
                  <a:pt x="0" y="459661"/>
                  <a:pt x="341275" y="0"/>
                  <a:pt x="762259" y="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45"/>
          <p:cNvSpPr/>
          <p:nvPr/>
        </p:nvSpPr>
        <p:spPr>
          <a:xfrm>
            <a:off x="-1" y="-1"/>
            <a:ext cx="12192000" cy="8834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45"/>
          <p:cNvSpPr/>
          <p:nvPr/>
        </p:nvSpPr>
        <p:spPr>
          <a:xfrm>
            <a:off x="1" y="0"/>
            <a:ext cx="3580109" cy="883403"/>
          </a:xfrm>
          <a:custGeom>
            <a:rect b="b" l="l" r="r" t="t"/>
            <a:pathLst>
              <a:path extrusionOk="0" h="883403" w="3580109">
                <a:moveTo>
                  <a:pt x="30997" y="0"/>
                </a:moveTo>
                <a:lnTo>
                  <a:pt x="2944678" y="0"/>
                </a:lnTo>
                <a:cubicBezTo>
                  <a:pt x="3295617" y="0"/>
                  <a:pt x="3580109" y="284492"/>
                  <a:pt x="3580109" y="635431"/>
                </a:cubicBezTo>
                <a:lnTo>
                  <a:pt x="3580108" y="635431"/>
                </a:lnTo>
                <a:cubicBezTo>
                  <a:pt x="3580108" y="723166"/>
                  <a:pt x="3562328" y="806748"/>
                  <a:pt x="3530173" y="882770"/>
                </a:cubicBezTo>
                <a:lnTo>
                  <a:pt x="3529829" y="883403"/>
                </a:lnTo>
                <a:lnTo>
                  <a:pt x="0" y="883403"/>
                </a:lnTo>
                <a:lnTo>
                  <a:pt x="0" y="31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&#10;&#10;Description automatically generated" id="49" name="Google Shape;49;p4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625845" y="118423"/>
            <a:ext cx="647315" cy="6426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50" name="Google Shape;50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0055" y="57040"/>
            <a:ext cx="765402" cy="7654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51" name="Google Shape;51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9449" y="118423"/>
            <a:ext cx="630606" cy="6426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52" name="Google Shape;52;p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7848" y="156318"/>
            <a:ext cx="945977" cy="566847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45"/>
          <p:cNvSpPr txBox="1"/>
          <p:nvPr/>
        </p:nvSpPr>
        <p:spPr>
          <a:xfrm>
            <a:off x="3787140" y="76834"/>
            <a:ext cx="828701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Improving Access of Universal Design for Learning in Higher Institutions for Students with Disabilities.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&#10;&#10;Description automatically generated" id="54" name="Google Shape;54;p4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012394" y="5642801"/>
            <a:ext cx="1179605" cy="117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x" type="tx">
  <p:cSld name="TITLE_AND_BOD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6"/>
          <p:cNvSpPr txBox="1"/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25" lIns="93125" spcFirstLastPara="1" rIns="93125" wrap="square" tIns="9312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57" name="Google Shape;57;p46"/>
          <p:cNvSpPr txBox="1"/>
          <p:nvPr>
            <p:ph idx="1" type="body"/>
          </p:nvPr>
        </p:nvSpPr>
        <p:spPr>
          <a:xfrm>
            <a:off x="609600" y="1600200"/>
            <a:ext cx="10972800" cy="49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25" lIns="93125" spcFirstLastPara="1" rIns="93125" wrap="square" tIns="9312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400"/>
            </a:lvl9pPr>
          </a:lstStyle>
          <a:p/>
        </p:txBody>
      </p:sp>
      <p:sp>
        <p:nvSpPr>
          <p:cNvPr id="58" name="Google Shape;58;p46"/>
          <p:cNvSpPr txBox="1"/>
          <p:nvPr>
            <p:ph idx="12" type="sldNum"/>
          </p:nvPr>
        </p:nvSpPr>
        <p:spPr>
          <a:xfrm>
            <a:off x="11409045" y="6333134"/>
            <a:ext cx="7316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3125" lIns="93125" spcFirstLastPara="1" rIns="93125" wrap="square" tIns="931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Section Header">
  <p:cSld name="5_Section Header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7"/>
          <p:cNvSpPr txBox="1"/>
          <p:nvPr>
            <p:ph type="title"/>
          </p:nvPr>
        </p:nvSpPr>
        <p:spPr>
          <a:xfrm>
            <a:off x="0" y="2057400"/>
            <a:ext cx="121920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62D89"/>
              </a:buClr>
              <a:buSzPts val="2800"/>
              <a:buFont typeface="Verdana"/>
              <a:buNone/>
              <a:defRPr b="1" sz="6000" cap="none">
                <a:solidFill>
                  <a:srgbClr val="462D8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8"/>
          <p:cNvSpPr/>
          <p:nvPr/>
        </p:nvSpPr>
        <p:spPr>
          <a:xfrm>
            <a:off x="-2" y="6176075"/>
            <a:ext cx="12192001" cy="6769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48"/>
          <p:cNvSpPr/>
          <p:nvPr/>
        </p:nvSpPr>
        <p:spPr>
          <a:xfrm>
            <a:off x="10781637" y="5551588"/>
            <a:ext cx="1410361" cy="1293348"/>
          </a:xfrm>
          <a:custGeom>
            <a:rect b="b" l="l" r="r" t="t"/>
            <a:pathLst>
              <a:path extrusionOk="0" h="1293348" w="1410361">
                <a:moveTo>
                  <a:pt x="762259" y="0"/>
                </a:moveTo>
                <a:lnTo>
                  <a:pt x="1410361" y="0"/>
                </a:lnTo>
                <a:lnTo>
                  <a:pt x="1410361" y="1293348"/>
                </a:lnTo>
                <a:lnTo>
                  <a:pt x="29258" y="1293348"/>
                </a:lnTo>
                <a:lnTo>
                  <a:pt x="15487" y="1233595"/>
                </a:lnTo>
                <a:cubicBezTo>
                  <a:pt x="5333" y="1166760"/>
                  <a:pt x="1" y="1097560"/>
                  <a:pt x="1" y="1026682"/>
                </a:cubicBezTo>
                <a:lnTo>
                  <a:pt x="0" y="1026682"/>
                </a:lnTo>
                <a:cubicBezTo>
                  <a:pt x="0" y="459661"/>
                  <a:pt x="341275" y="0"/>
                  <a:pt x="762259" y="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48"/>
          <p:cNvSpPr/>
          <p:nvPr/>
        </p:nvSpPr>
        <p:spPr>
          <a:xfrm>
            <a:off x="-1" y="-1"/>
            <a:ext cx="12192000" cy="8834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48"/>
          <p:cNvSpPr/>
          <p:nvPr/>
        </p:nvSpPr>
        <p:spPr>
          <a:xfrm>
            <a:off x="1" y="0"/>
            <a:ext cx="3580109" cy="883403"/>
          </a:xfrm>
          <a:custGeom>
            <a:rect b="b" l="l" r="r" t="t"/>
            <a:pathLst>
              <a:path extrusionOk="0" h="883403" w="3580109">
                <a:moveTo>
                  <a:pt x="30997" y="0"/>
                </a:moveTo>
                <a:lnTo>
                  <a:pt x="2944678" y="0"/>
                </a:lnTo>
                <a:cubicBezTo>
                  <a:pt x="3295617" y="0"/>
                  <a:pt x="3580109" y="284492"/>
                  <a:pt x="3580109" y="635431"/>
                </a:cubicBezTo>
                <a:lnTo>
                  <a:pt x="3580108" y="635431"/>
                </a:lnTo>
                <a:cubicBezTo>
                  <a:pt x="3580108" y="723166"/>
                  <a:pt x="3562328" y="806748"/>
                  <a:pt x="3530173" y="882770"/>
                </a:cubicBezTo>
                <a:lnTo>
                  <a:pt x="3529829" y="883403"/>
                </a:lnTo>
                <a:lnTo>
                  <a:pt x="0" y="883403"/>
                </a:lnTo>
                <a:lnTo>
                  <a:pt x="0" y="31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&#10;&#10;Description automatically generated" id="66" name="Google Shape;66;p4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625845" y="118423"/>
            <a:ext cx="647315" cy="6426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67" name="Google Shape;67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0055" y="57040"/>
            <a:ext cx="765402" cy="7654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68" name="Google Shape;68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9449" y="118423"/>
            <a:ext cx="630606" cy="6426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69" name="Google Shape;69;p4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7848" y="156318"/>
            <a:ext cx="945977" cy="566847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48"/>
          <p:cNvSpPr txBox="1"/>
          <p:nvPr/>
        </p:nvSpPr>
        <p:spPr>
          <a:xfrm>
            <a:off x="3787140" y="76834"/>
            <a:ext cx="828701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Improving Access of Universal Design for Learning in Higher Institutions for Students with Disabilities.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&#10;&#10;Description automatically generated" id="71" name="Google Shape;71;p4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012394" y="5642801"/>
            <a:ext cx="1179605" cy="117960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48"/>
          <p:cNvSpPr/>
          <p:nvPr>
            <p:ph idx="2" type="pic"/>
          </p:nvPr>
        </p:nvSpPr>
        <p:spPr>
          <a:xfrm>
            <a:off x="5124450" y="1485900"/>
            <a:ext cx="1943100" cy="1943100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48"/>
          <p:cNvSpPr/>
          <p:nvPr>
            <p:ph idx="3" type="pic"/>
          </p:nvPr>
        </p:nvSpPr>
        <p:spPr>
          <a:xfrm>
            <a:off x="2049168" y="1485900"/>
            <a:ext cx="1943100" cy="1943100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48"/>
          <p:cNvSpPr/>
          <p:nvPr>
            <p:ph idx="4" type="pic"/>
          </p:nvPr>
        </p:nvSpPr>
        <p:spPr>
          <a:xfrm>
            <a:off x="8199731" y="1485900"/>
            <a:ext cx="1943100" cy="1943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9"/>
          <p:cNvSpPr/>
          <p:nvPr/>
        </p:nvSpPr>
        <p:spPr>
          <a:xfrm>
            <a:off x="-2" y="6176075"/>
            <a:ext cx="12192001" cy="6769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49"/>
          <p:cNvSpPr/>
          <p:nvPr/>
        </p:nvSpPr>
        <p:spPr>
          <a:xfrm>
            <a:off x="10781637" y="5551588"/>
            <a:ext cx="1410361" cy="1293348"/>
          </a:xfrm>
          <a:custGeom>
            <a:rect b="b" l="l" r="r" t="t"/>
            <a:pathLst>
              <a:path extrusionOk="0" h="1293348" w="1410361">
                <a:moveTo>
                  <a:pt x="762259" y="0"/>
                </a:moveTo>
                <a:lnTo>
                  <a:pt x="1410361" y="0"/>
                </a:lnTo>
                <a:lnTo>
                  <a:pt x="1410361" y="1293348"/>
                </a:lnTo>
                <a:lnTo>
                  <a:pt x="29258" y="1293348"/>
                </a:lnTo>
                <a:lnTo>
                  <a:pt x="15487" y="1233595"/>
                </a:lnTo>
                <a:cubicBezTo>
                  <a:pt x="5333" y="1166760"/>
                  <a:pt x="1" y="1097560"/>
                  <a:pt x="1" y="1026682"/>
                </a:cubicBezTo>
                <a:lnTo>
                  <a:pt x="0" y="1026682"/>
                </a:lnTo>
                <a:cubicBezTo>
                  <a:pt x="0" y="459661"/>
                  <a:pt x="341275" y="0"/>
                  <a:pt x="762259" y="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49"/>
          <p:cNvSpPr/>
          <p:nvPr/>
        </p:nvSpPr>
        <p:spPr>
          <a:xfrm>
            <a:off x="-1" y="-1"/>
            <a:ext cx="12192000" cy="8834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49"/>
          <p:cNvSpPr/>
          <p:nvPr/>
        </p:nvSpPr>
        <p:spPr>
          <a:xfrm>
            <a:off x="1" y="0"/>
            <a:ext cx="3580109" cy="883403"/>
          </a:xfrm>
          <a:custGeom>
            <a:rect b="b" l="l" r="r" t="t"/>
            <a:pathLst>
              <a:path extrusionOk="0" h="883403" w="3580109">
                <a:moveTo>
                  <a:pt x="30997" y="0"/>
                </a:moveTo>
                <a:lnTo>
                  <a:pt x="2944678" y="0"/>
                </a:lnTo>
                <a:cubicBezTo>
                  <a:pt x="3295617" y="0"/>
                  <a:pt x="3580109" y="284492"/>
                  <a:pt x="3580109" y="635431"/>
                </a:cubicBezTo>
                <a:lnTo>
                  <a:pt x="3580108" y="635431"/>
                </a:lnTo>
                <a:cubicBezTo>
                  <a:pt x="3580108" y="723166"/>
                  <a:pt x="3562328" y="806748"/>
                  <a:pt x="3530173" y="882770"/>
                </a:cubicBezTo>
                <a:lnTo>
                  <a:pt x="3529829" y="883403"/>
                </a:lnTo>
                <a:lnTo>
                  <a:pt x="0" y="883403"/>
                </a:lnTo>
                <a:lnTo>
                  <a:pt x="0" y="31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&#10;&#10;Description automatically generated" id="80" name="Google Shape;80;p4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625845" y="118423"/>
            <a:ext cx="647315" cy="6426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81" name="Google Shape;8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0055" y="57040"/>
            <a:ext cx="765402" cy="7654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82" name="Google Shape;82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9449" y="118423"/>
            <a:ext cx="630606" cy="6426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83" name="Google Shape;83;p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7848" y="156318"/>
            <a:ext cx="945977" cy="566847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49"/>
          <p:cNvSpPr txBox="1"/>
          <p:nvPr/>
        </p:nvSpPr>
        <p:spPr>
          <a:xfrm>
            <a:off x="3787140" y="76834"/>
            <a:ext cx="828701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Improving Access of Universal Design for Learning in Higher Institutions for Students with Disabilities.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&#10;&#10;Description automatically generated" id="85" name="Google Shape;85;p4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012394" y="5642801"/>
            <a:ext cx="1179605" cy="117960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49"/>
          <p:cNvSpPr/>
          <p:nvPr>
            <p:ph idx="2" type="pic"/>
          </p:nvPr>
        </p:nvSpPr>
        <p:spPr>
          <a:xfrm>
            <a:off x="9640075" y="974615"/>
            <a:ext cx="2200802" cy="2200802"/>
          </a:xfrm>
          <a:prstGeom prst="rect">
            <a:avLst/>
          </a:prstGeom>
          <a:noFill/>
          <a:ln>
            <a:noFill/>
          </a:ln>
        </p:spPr>
      </p:sp>
      <p:sp>
        <p:nvSpPr>
          <p:cNvPr id="87" name="Google Shape;87;p49"/>
          <p:cNvSpPr/>
          <p:nvPr>
            <p:ph idx="3" type="pic"/>
          </p:nvPr>
        </p:nvSpPr>
        <p:spPr>
          <a:xfrm>
            <a:off x="5684657" y="2044432"/>
            <a:ext cx="3806984" cy="3806984"/>
          </a:xfrm>
          <a:prstGeom prst="rect">
            <a:avLst/>
          </a:prstGeom>
          <a:noFill/>
          <a:ln>
            <a:noFill/>
          </a:ln>
        </p:spPr>
      </p:sp>
      <p:sp>
        <p:nvSpPr>
          <p:cNvPr id="88" name="Google Shape;88;p49"/>
          <p:cNvSpPr/>
          <p:nvPr>
            <p:ph idx="4" type="pic"/>
          </p:nvPr>
        </p:nvSpPr>
        <p:spPr>
          <a:xfrm>
            <a:off x="9640075" y="3316363"/>
            <a:ext cx="1601606" cy="160160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0"/>
          <p:cNvSpPr/>
          <p:nvPr>
            <p:ph idx="2" type="pic"/>
          </p:nvPr>
        </p:nvSpPr>
        <p:spPr>
          <a:xfrm>
            <a:off x="6096000" y="1023080"/>
            <a:ext cx="4811840" cy="4811840"/>
          </a:xfrm>
          <a:prstGeom prst="rect">
            <a:avLst/>
          </a:prstGeom>
          <a:noFill/>
          <a:ln>
            <a:noFill/>
          </a:ln>
        </p:spPr>
      </p:sp>
      <p:sp>
        <p:nvSpPr>
          <p:cNvPr id="91" name="Google Shape;91;p50"/>
          <p:cNvSpPr/>
          <p:nvPr/>
        </p:nvSpPr>
        <p:spPr>
          <a:xfrm>
            <a:off x="-2" y="6176075"/>
            <a:ext cx="12192001" cy="6769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50"/>
          <p:cNvSpPr/>
          <p:nvPr/>
        </p:nvSpPr>
        <p:spPr>
          <a:xfrm>
            <a:off x="10781637" y="5551588"/>
            <a:ext cx="1410361" cy="1293348"/>
          </a:xfrm>
          <a:custGeom>
            <a:rect b="b" l="l" r="r" t="t"/>
            <a:pathLst>
              <a:path extrusionOk="0" h="1293348" w="1410361">
                <a:moveTo>
                  <a:pt x="762259" y="0"/>
                </a:moveTo>
                <a:lnTo>
                  <a:pt x="1410361" y="0"/>
                </a:lnTo>
                <a:lnTo>
                  <a:pt x="1410361" y="1293348"/>
                </a:lnTo>
                <a:lnTo>
                  <a:pt x="29258" y="1293348"/>
                </a:lnTo>
                <a:lnTo>
                  <a:pt x="15487" y="1233595"/>
                </a:lnTo>
                <a:cubicBezTo>
                  <a:pt x="5333" y="1166760"/>
                  <a:pt x="1" y="1097560"/>
                  <a:pt x="1" y="1026682"/>
                </a:cubicBezTo>
                <a:lnTo>
                  <a:pt x="0" y="1026682"/>
                </a:lnTo>
                <a:cubicBezTo>
                  <a:pt x="0" y="459661"/>
                  <a:pt x="341275" y="0"/>
                  <a:pt x="762259" y="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50"/>
          <p:cNvSpPr/>
          <p:nvPr/>
        </p:nvSpPr>
        <p:spPr>
          <a:xfrm>
            <a:off x="-1" y="-1"/>
            <a:ext cx="12192000" cy="8834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50"/>
          <p:cNvSpPr/>
          <p:nvPr/>
        </p:nvSpPr>
        <p:spPr>
          <a:xfrm>
            <a:off x="1" y="0"/>
            <a:ext cx="3580109" cy="883403"/>
          </a:xfrm>
          <a:custGeom>
            <a:rect b="b" l="l" r="r" t="t"/>
            <a:pathLst>
              <a:path extrusionOk="0" h="883403" w="3580109">
                <a:moveTo>
                  <a:pt x="30997" y="0"/>
                </a:moveTo>
                <a:lnTo>
                  <a:pt x="2944678" y="0"/>
                </a:lnTo>
                <a:cubicBezTo>
                  <a:pt x="3295617" y="0"/>
                  <a:pt x="3580109" y="284492"/>
                  <a:pt x="3580109" y="635431"/>
                </a:cubicBezTo>
                <a:lnTo>
                  <a:pt x="3580108" y="635431"/>
                </a:lnTo>
                <a:cubicBezTo>
                  <a:pt x="3580108" y="723166"/>
                  <a:pt x="3562328" y="806748"/>
                  <a:pt x="3530173" y="882770"/>
                </a:cubicBezTo>
                <a:lnTo>
                  <a:pt x="3529829" y="883403"/>
                </a:lnTo>
                <a:lnTo>
                  <a:pt x="0" y="883403"/>
                </a:lnTo>
                <a:lnTo>
                  <a:pt x="0" y="31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&#10;&#10;Description automatically generated" id="95" name="Google Shape;95;p5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625845" y="118423"/>
            <a:ext cx="647315" cy="6426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96" name="Google Shape;96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0055" y="57040"/>
            <a:ext cx="765402" cy="7654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97" name="Google Shape;97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9449" y="118423"/>
            <a:ext cx="630606" cy="6426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98" name="Google Shape;98;p5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7848" y="156318"/>
            <a:ext cx="945977" cy="566847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50"/>
          <p:cNvSpPr txBox="1"/>
          <p:nvPr/>
        </p:nvSpPr>
        <p:spPr>
          <a:xfrm>
            <a:off x="3787140" y="76834"/>
            <a:ext cx="828701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Improving Access of Universal Design for Learning in Higher Institutions for Students with Disabilities.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&#10;&#10;Description automatically generated" id="100" name="Google Shape;100;p5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012394" y="5642801"/>
            <a:ext cx="1179605" cy="1179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1"/>
          <p:cNvSpPr/>
          <p:nvPr/>
        </p:nvSpPr>
        <p:spPr>
          <a:xfrm>
            <a:off x="-2" y="6176075"/>
            <a:ext cx="12192001" cy="6769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51"/>
          <p:cNvSpPr/>
          <p:nvPr/>
        </p:nvSpPr>
        <p:spPr>
          <a:xfrm>
            <a:off x="10781637" y="5551588"/>
            <a:ext cx="1410361" cy="1293348"/>
          </a:xfrm>
          <a:custGeom>
            <a:rect b="b" l="l" r="r" t="t"/>
            <a:pathLst>
              <a:path extrusionOk="0" h="1293348" w="1410361">
                <a:moveTo>
                  <a:pt x="762259" y="0"/>
                </a:moveTo>
                <a:lnTo>
                  <a:pt x="1410361" y="0"/>
                </a:lnTo>
                <a:lnTo>
                  <a:pt x="1410361" y="1293348"/>
                </a:lnTo>
                <a:lnTo>
                  <a:pt x="29258" y="1293348"/>
                </a:lnTo>
                <a:lnTo>
                  <a:pt x="15487" y="1233595"/>
                </a:lnTo>
                <a:cubicBezTo>
                  <a:pt x="5333" y="1166760"/>
                  <a:pt x="1" y="1097560"/>
                  <a:pt x="1" y="1026682"/>
                </a:cubicBezTo>
                <a:lnTo>
                  <a:pt x="0" y="1026682"/>
                </a:lnTo>
                <a:cubicBezTo>
                  <a:pt x="0" y="459661"/>
                  <a:pt x="341275" y="0"/>
                  <a:pt x="762259" y="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51"/>
          <p:cNvSpPr/>
          <p:nvPr/>
        </p:nvSpPr>
        <p:spPr>
          <a:xfrm>
            <a:off x="-1" y="-1"/>
            <a:ext cx="12192000" cy="8834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51"/>
          <p:cNvSpPr/>
          <p:nvPr/>
        </p:nvSpPr>
        <p:spPr>
          <a:xfrm>
            <a:off x="1" y="0"/>
            <a:ext cx="3580109" cy="883403"/>
          </a:xfrm>
          <a:custGeom>
            <a:rect b="b" l="l" r="r" t="t"/>
            <a:pathLst>
              <a:path extrusionOk="0" h="883403" w="3580109">
                <a:moveTo>
                  <a:pt x="30997" y="0"/>
                </a:moveTo>
                <a:lnTo>
                  <a:pt x="2944678" y="0"/>
                </a:lnTo>
                <a:cubicBezTo>
                  <a:pt x="3295617" y="0"/>
                  <a:pt x="3580109" y="284492"/>
                  <a:pt x="3580109" y="635431"/>
                </a:cubicBezTo>
                <a:lnTo>
                  <a:pt x="3580108" y="635431"/>
                </a:lnTo>
                <a:cubicBezTo>
                  <a:pt x="3580108" y="723166"/>
                  <a:pt x="3562328" y="806748"/>
                  <a:pt x="3530173" y="882770"/>
                </a:cubicBezTo>
                <a:lnTo>
                  <a:pt x="3529829" y="883403"/>
                </a:lnTo>
                <a:lnTo>
                  <a:pt x="0" y="883403"/>
                </a:lnTo>
                <a:lnTo>
                  <a:pt x="0" y="31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&#10;&#10;Description automatically generated" id="106" name="Google Shape;106;p5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625845" y="118423"/>
            <a:ext cx="647315" cy="6426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107" name="Google Shape;10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0055" y="57040"/>
            <a:ext cx="765402" cy="7654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108" name="Google Shape;108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9449" y="118423"/>
            <a:ext cx="630606" cy="6426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109" name="Google Shape;109;p5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7848" y="156318"/>
            <a:ext cx="945977" cy="566847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51"/>
          <p:cNvSpPr txBox="1"/>
          <p:nvPr/>
        </p:nvSpPr>
        <p:spPr>
          <a:xfrm>
            <a:off x="3787140" y="76834"/>
            <a:ext cx="828701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Improving Access of Universal Design for Learning in Higher Institutions for Students with Disabilities.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&#10;&#10;Description automatically generated" id="111" name="Google Shape;111;p5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012394" y="5642801"/>
            <a:ext cx="1179605" cy="117960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51"/>
          <p:cNvSpPr/>
          <p:nvPr>
            <p:ph idx="2" type="pic"/>
          </p:nvPr>
        </p:nvSpPr>
        <p:spPr>
          <a:xfrm>
            <a:off x="7241750" y="2610993"/>
            <a:ext cx="1943893" cy="3405032"/>
          </a:xfrm>
          <a:prstGeom prst="rect">
            <a:avLst/>
          </a:prstGeom>
          <a:noFill/>
          <a:ln>
            <a:noFill/>
          </a:ln>
        </p:spPr>
      </p:sp>
      <p:sp>
        <p:nvSpPr>
          <p:cNvPr id="113" name="Google Shape;113;p51"/>
          <p:cNvSpPr/>
          <p:nvPr>
            <p:ph idx="3" type="pic"/>
          </p:nvPr>
        </p:nvSpPr>
        <p:spPr>
          <a:xfrm>
            <a:off x="9584357" y="1043451"/>
            <a:ext cx="1943893" cy="340503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5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5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5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21" name="Google Shape;121;p5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22" name="Google Shape;122;p5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5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5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5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28" name="Google Shape;128;p5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29" name="Google Shape;129;p5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5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5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5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5" name="Google Shape;135;p5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5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5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5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1" name="Google Shape;141;p5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5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5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00ab05e9fb_0_148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00ab05e9fb_0_148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53" name="Google Shape;153;g200ab05e9fb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g200ab05e9fb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00ab05e9fb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6" name="Google Shape;156;g200ab05e9fb_0_148"/>
          <p:cNvSpPr/>
          <p:nvPr/>
        </p:nvSpPr>
        <p:spPr>
          <a:xfrm>
            <a:off x="-2" y="6176075"/>
            <a:ext cx="12192000" cy="6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g200ab05e9fb_0_148"/>
          <p:cNvSpPr/>
          <p:nvPr/>
        </p:nvSpPr>
        <p:spPr>
          <a:xfrm>
            <a:off x="10781637" y="5551588"/>
            <a:ext cx="1410361" cy="1293348"/>
          </a:xfrm>
          <a:custGeom>
            <a:rect b="b" l="l" r="r" t="t"/>
            <a:pathLst>
              <a:path extrusionOk="0" h="1293348" w="1410361">
                <a:moveTo>
                  <a:pt x="762259" y="0"/>
                </a:moveTo>
                <a:lnTo>
                  <a:pt x="1410361" y="0"/>
                </a:lnTo>
                <a:lnTo>
                  <a:pt x="1410361" y="1293348"/>
                </a:lnTo>
                <a:lnTo>
                  <a:pt x="29258" y="1293348"/>
                </a:lnTo>
                <a:lnTo>
                  <a:pt x="15487" y="1233595"/>
                </a:lnTo>
                <a:cubicBezTo>
                  <a:pt x="5333" y="1166760"/>
                  <a:pt x="1" y="1097560"/>
                  <a:pt x="1" y="1026682"/>
                </a:cubicBezTo>
                <a:lnTo>
                  <a:pt x="0" y="1026682"/>
                </a:lnTo>
                <a:cubicBezTo>
                  <a:pt x="0" y="459661"/>
                  <a:pt x="341275" y="0"/>
                  <a:pt x="762259" y="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g200ab05e9fb_0_148"/>
          <p:cNvSpPr/>
          <p:nvPr/>
        </p:nvSpPr>
        <p:spPr>
          <a:xfrm>
            <a:off x="-1" y="-1"/>
            <a:ext cx="12192000" cy="88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g200ab05e9fb_0_148"/>
          <p:cNvSpPr/>
          <p:nvPr/>
        </p:nvSpPr>
        <p:spPr>
          <a:xfrm>
            <a:off x="1" y="0"/>
            <a:ext cx="3580109" cy="883403"/>
          </a:xfrm>
          <a:custGeom>
            <a:rect b="b" l="l" r="r" t="t"/>
            <a:pathLst>
              <a:path extrusionOk="0" h="883403" w="3580109">
                <a:moveTo>
                  <a:pt x="30997" y="0"/>
                </a:moveTo>
                <a:lnTo>
                  <a:pt x="2944678" y="0"/>
                </a:lnTo>
                <a:cubicBezTo>
                  <a:pt x="3295617" y="0"/>
                  <a:pt x="3580109" y="284492"/>
                  <a:pt x="3580109" y="635431"/>
                </a:cubicBezTo>
                <a:lnTo>
                  <a:pt x="3580108" y="635431"/>
                </a:lnTo>
                <a:cubicBezTo>
                  <a:pt x="3580108" y="723166"/>
                  <a:pt x="3562328" y="806748"/>
                  <a:pt x="3530173" y="882770"/>
                </a:cubicBezTo>
                <a:lnTo>
                  <a:pt x="3529829" y="883403"/>
                </a:lnTo>
                <a:lnTo>
                  <a:pt x="0" y="883403"/>
                </a:lnTo>
                <a:lnTo>
                  <a:pt x="0" y="31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&#10;&#10;Description automatically generated" id="160" name="Google Shape;160;g200ab05e9fb_0_14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625845" y="118423"/>
            <a:ext cx="647315" cy="6426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161" name="Google Shape;161;g200ab05e9fb_0_1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0055" y="57040"/>
            <a:ext cx="765402" cy="7654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162" name="Google Shape;162;g200ab05e9fb_0_1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9449" y="118423"/>
            <a:ext cx="630605" cy="6426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163" name="Google Shape;163;g200ab05e9fb_0_14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7848" y="156318"/>
            <a:ext cx="945978" cy="566848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g200ab05e9fb_0_148"/>
          <p:cNvSpPr txBox="1"/>
          <p:nvPr/>
        </p:nvSpPr>
        <p:spPr>
          <a:xfrm>
            <a:off x="3787140" y="76834"/>
            <a:ext cx="8286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Improving Access of Universal Design for Learning in Higher Institutions for Students with Disabilities.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g200ab05e9fb_0_148"/>
          <p:cNvSpPr txBox="1"/>
          <p:nvPr/>
        </p:nvSpPr>
        <p:spPr>
          <a:xfrm>
            <a:off x="117848" y="6176075"/>
            <a:ext cx="10296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Workshop ini terselenggara atas dukungan dari Kedutaan Besar Amerika Serikat melalui Program FY2022 Alumni Engagement Innovation Fund. 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&#10;&#10;Description automatically generated" id="166" name="Google Shape;166;g200ab05e9fb_0_14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012394" y="5642801"/>
            <a:ext cx="1179603" cy="11796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00ab05e9fb_0_165"/>
          <p:cNvSpPr/>
          <p:nvPr/>
        </p:nvSpPr>
        <p:spPr>
          <a:xfrm>
            <a:off x="-2" y="6176075"/>
            <a:ext cx="12192000" cy="6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g200ab05e9fb_0_165"/>
          <p:cNvSpPr/>
          <p:nvPr/>
        </p:nvSpPr>
        <p:spPr>
          <a:xfrm>
            <a:off x="10781637" y="5551588"/>
            <a:ext cx="1410361" cy="1293348"/>
          </a:xfrm>
          <a:custGeom>
            <a:rect b="b" l="l" r="r" t="t"/>
            <a:pathLst>
              <a:path extrusionOk="0" h="1293348" w="1410361">
                <a:moveTo>
                  <a:pt x="762259" y="0"/>
                </a:moveTo>
                <a:lnTo>
                  <a:pt x="1410361" y="0"/>
                </a:lnTo>
                <a:lnTo>
                  <a:pt x="1410361" y="1293348"/>
                </a:lnTo>
                <a:lnTo>
                  <a:pt x="29258" y="1293348"/>
                </a:lnTo>
                <a:lnTo>
                  <a:pt x="15487" y="1233595"/>
                </a:lnTo>
                <a:cubicBezTo>
                  <a:pt x="5333" y="1166760"/>
                  <a:pt x="1" y="1097560"/>
                  <a:pt x="1" y="1026682"/>
                </a:cubicBezTo>
                <a:lnTo>
                  <a:pt x="0" y="1026682"/>
                </a:lnTo>
                <a:cubicBezTo>
                  <a:pt x="0" y="459661"/>
                  <a:pt x="341275" y="0"/>
                  <a:pt x="762259" y="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g200ab05e9fb_0_165"/>
          <p:cNvSpPr/>
          <p:nvPr/>
        </p:nvSpPr>
        <p:spPr>
          <a:xfrm>
            <a:off x="-1" y="-1"/>
            <a:ext cx="12192000" cy="88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g200ab05e9fb_0_165"/>
          <p:cNvSpPr/>
          <p:nvPr/>
        </p:nvSpPr>
        <p:spPr>
          <a:xfrm>
            <a:off x="1" y="0"/>
            <a:ext cx="3580109" cy="883403"/>
          </a:xfrm>
          <a:custGeom>
            <a:rect b="b" l="l" r="r" t="t"/>
            <a:pathLst>
              <a:path extrusionOk="0" h="883403" w="3580109">
                <a:moveTo>
                  <a:pt x="30997" y="0"/>
                </a:moveTo>
                <a:lnTo>
                  <a:pt x="2944678" y="0"/>
                </a:lnTo>
                <a:cubicBezTo>
                  <a:pt x="3295617" y="0"/>
                  <a:pt x="3580109" y="284492"/>
                  <a:pt x="3580109" y="635431"/>
                </a:cubicBezTo>
                <a:lnTo>
                  <a:pt x="3580108" y="635431"/>
                </a:lnTo>
                <a:cubicBezTo>
                  <a:pt x="3580108" y="723166"/>
                  <a:pt x="3562328" y="806748"/>
                  <a:pt x="3530173" y="882770"/>
                </a:cubicBezTo>
                <a:lnTo>
                  <a:pt x="3529829" y="883403"/>
                </a:lnTo>
                <a:lnTo>
                  <a:pt x="0" y="883403"/>
                </a:lnTo>
                <a:lnTo>
                  <a:pt x="0" y="31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&#10;&#10;Description automatically generated" id="172" name="Google Shape;172;g200ab05e9fb_0_16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625845" y="118423"/>
            <a:ext cx="647315" cy="6426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173" name="Google Shape;173;g200ab05e9fb_0_1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0055" y="57040"/>
            <a:ext cx="765402" cy="7654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174" name="Google Shape;174;g200ab05e9fb_0_16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9449" y="118423"/>
            <a:ext cx="630605" cy="6426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175" name="Google Shape;175;g200ab05e9fb_0_16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7848" y="156318"/>
            <a:ext cx="945978" cy="5668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176" name="Google Shape;176;g200ab05e9fb_0_16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012394" y="5642801"/>
            <a:ext cx="1179603" cy="1179603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g200ab05e9fb_0_165"/>
          <p:cNvSpPr/>
          <p:nvPr>
            <p:ph idx="2" type="pic"/>
          </p:nvPr>
        </p:nvSpPr>
        <p:spPr>
          <a:xfrm>
            <a:off x="7241750" y="2610993"/>
            <a:ext cx="1944000" cy="3405000"/>
          </a:xfrm>
          <a:prstGeom prst="rect">
            <a:avLst/>
          </a:prstGeom>
          <a:noFill/>
          <a:ln>
            <a:noFill/>
          </a:ln>
        </p:spPr>
      </p:sp>
      <p:sp>
        <p:nvSpPr>
          <p:cNvPr id="178" name="Google Shape;178;g200ab05e9fb_0_165"/>
          <p:cNvSpPr/>
          <p:nvPr>
            <p:ph idx="3" type="pic"/>
          </p:nvPr>
        </p:nvSpPr>
        <p:spPr>
          <a:xfrm>
            <a:off x="9584357" y="1043451"/>
            <a:ext cx="1944000" cy="3405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00ab05e9fb_0_177"/>
          <p:cNvSpPr/>
          <p:nvPr>
            <p:ph idx="2" type="pic"/>
          </p:nvPr>
        </p:nvSpPr>
        <p:spPr>
          <a:xfrm>
            <a:off x="6096000" y="1023080"/>
            <a:ext cx="4811700" cy="4811700"/>
          </a:xfrm>
          <a:prstGeom prst="rect">
            <a:avLst/>
          </a:prstGeom>
          <a:noFill/>
          <a:ln>
            <a:noFill/>
          </a:ln>
        </p:spPr>
      </p:sp>
      <p:sp>
        <p:nvSpPr>
          <p:cNvPr id="181" name="Google Shape;181;g200ab05e9fb_0_177"/>
          <p:cNvSpPr/>
          <p:nvPr/>
        </p:nvSpPr>
        <p:spPr>
          <a:xfrm>
            <a:off x="-2" y="6176075"/>
            <a:ext cx="12192000" cy="6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g200ab05e9fb_0_177"/>
          <p:cNvSpPr/>
          <p:nvPr/>
        </p:nvSpPr>
        <p:spPr>
          <a:xfrm>
            <a:off x="10781637" y="5551588"/>
            <a:ext cx="1410361" cy="1293348"/>
          </a:xfrm>
          <a:custGeom>
            <a:rect b="b" l="l" r="r" t="t"/>
            <a:pathLst>
              <a:path extrusionOk="0" h="1293348" w="1410361">
                <a:moveTo>
                  <a:pt x="762259" y="0"/>
                </a:moveTo>
                <a:lnTo>
                  <a:pt x="1410361" y="0"/>
                </a:lnTo>
                <a:lnTo>
                  <a:pt x="1410361" y="1293348"/>
                </a:lnTo>
                <a:lnTo>
                  <a:pt x="29258" y="1293348"/>
                </a:lnTo>
                <a:lnTo>
                  <a:pt x="15487" y="1233595"/>
                </a:lnTo>
                <a:cubicBezTo>
                  <a:pt x="5333" y="1166760"/>
                  <a:pt x="1" y="1097560"/>
                  <a:pt x="1" y="1026682"/>
                </a:cubicBezTo>
                <a:lnTo>
                  <a:pt x="0" y="1026682"/>
                </a:lnTo>
                <a:cubicBezTo>
                  <a:pt x="0" y="459661"/>
                  <a:pt x="341275" y="0"/>
                  <a:pt x="762259" y="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g200ab05e9fb_0_177"/>
          <p:cNvSpPr/>
          <p:nvPr/>
        </p:nvSpPr>
        <p:spPr>
          <a:xfrm>
            <a:off x="-1" y="-1"/>
            <a:ext cx="12192000" cy="88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g200ab05e9fb_0_177"/>
          <p:cNvSpPr/>
          <p:nvPr/>
        </p:nvSpPr>
        <p:spPr>
          <a:xfrm>
            <a:off x="1" y="0"/>
            <a:ext cx="3580109" cy="883403"/>
          </a:xfrm>
          <a:custGeom>
            <a:rect b="b" l="l" r="r" t="t"/>
            <a:pathLst>
              <a:path extrusionOk="0" h="883403" w="3580109">
                <a:moveTo>
                  <a:pt x="30997" y="0"/>
                </a:moveTo>
                <a:lnTo>
                  <a:pt x="2944678" y="0"/>
                </a:lnTo>
                <a:cubicBezTo>
                  <a:pt x="3295617" y="0"/>
                  <a:pt x="3580109" y="284492"/>
                  <a:pt x="3580109" y="635431"/>
                </a:cubicBezTo>
                <a:lnTo>
                  <a:pt x="3580108" y="635431"/>
                </a:lnTo>
                <a:cubicBezTo>
                  <a:pt x="3580108" y="723166"/>
                  <a:pt x="3562328" y="806748"/>
                  <a:pt x="3530173" y="882770"/>
                </a:cubicBezTo>
                <a:lnTo>
                  <a:pt x="3529829" y="883403"/>
                </a:lnTo>
                <a:lnTo>
                  <a:pt x="0" y="883403"/>
                </a:lnTo>
                <a:lnTo>
                  <a:pt x="0" y="31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&#10;&#10;Description automatically generated" id="185" name="Google Shape;185;g200ab05e9fb_0_17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625845" y="118423"/>
            <a:ext cx="647315" cy="6426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186" name="Google Shape;186;g200ab05e9fb_0_1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0055" y="57040"/>
            <a:ext cx="765402" cy="7654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187" name="Google Shape;187;g200ab05e9fb_0_17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9449" y="118423"/>
            <a:ext cx="630605" cy="6426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188" name="Google Shape;188;g200ab05e9fb_0_17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7848" y="156318"/>
            <a:ext cx="945978" cy="5668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189" name="Google Shape;189;g200ab05e9fb_0_17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012394" y="5642801"/>
            <a:ext cx="1179603" cy="11796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00ab05e9fb_0_188"/>
          <p:cNvSpPr/>
          <p:nvPr/>
        </p:nvSpPr>
        <p:spPr>
          <a:xfrm>
            <a:off x="-2" y="6176075"/>
            <a:ext cx="12192000" cy="6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g200ab05e9fb_0_188"/>
          <p:cNvSpPr/>
          <p:nvPr/>
        </p:nvSpPr>
        <p:spPr>
          <a:xfrm>
            <a:off x="10781637" y="5551588"/>
            <a:ext cx="1410361" cy="1293348"/>
          </a:xfrm>
          <a:custGeom>
            <a:rect b="b" l="l" r="r" t="t"/>
            <a:pathLst>
              <a:path extrusionOk="0" h="1293348" w="1410361">
                <a:moveTo>
                  <a:pt x="762259" y="0"/>
                </a:moveTo>
                <a:lnTo>
                  <a:pt x="1410361" y="0"/>
                </a:lnTo>
                <a:lnTo>
                  <a:pt x="1410361" y="1293348"/>
                </a:lnTo>
                <a:lnTo>
                  <a:pt x="29258" y="1293348"/>
                </a:lnTo>
                <a:lnTo>
                  <a:pt x="15487" y="1233595"/>
                </a:lnTo>
                <a:cubicBezTo>
                  <a:pt x="5333" y="1166760"/>
                  <a:pt x="1" y="1097560"/>
                  <a:pt x="1" y="1026682"/>
                </a:cubicBezTo>
                <a:lnTo>
                  <a:pt x="0" y="1026682"/>
                </a:lnTo>
                <a:cubicBezTo>
                  <a:pt x="0" y="459661"/>
                  <a:pt x="341275" y="0"/>
                  <a:pt x="762259" y="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g200ab05e9fb_0_188"/>
          <p:cNvSpPr/>
          <p:nvPr/>
        </p:nvSpPr>
        <p:spPr>
          <a:xfrm>
            <a:off x="-1" y="-1"/>
            <a:ext cx="12192000" cy="88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g200ab05e9fb_0_188"/>
          <p:cNvSpPr/>
          <p:nvPr/>
        </p:nvSpPr>
        <p:spPr>
          <a:xfrm>
            <a:off x="1" y="0"/>
            <a:ext cx="3580109" cy="883403"/>
          </a:xfrm>
          <a:custGeom>
            <a:rect b="b" l="l" r="r" t="t"/>
            <a:pathLst>
              <a:path extrusionOk="0" h="883403" w="3580109">
                <a:moveTo>
                  <a:pt x="30997" y="0"/>
                </a:moveTo>
                <a:lnTo>
                  <a:pt x="2944678" y="0"/>
                </a:lnTo>
                <a:cubicBezTo>
                  <a:pt x="3295617" y="0"/>
                  <a:pt x="3580109" y="284492"/>
                  <a:pt x="3580109" y="635431"/>
                </a:cubicBezTo>
                <a:lnTo>
                  <a:pt x="3580108" y="635431"/>
                </a:lnTo>
                <a:cubicBezTo>
                  <a:pt x="3580108" y="723166"/>
                  <a:pt x="3562328" y="806748"/>
                  <a:pt x="3530173" y="882770"/>
                </a:cubicBezTo>
                <a:lnTo>
                  <a:pt x="3529829" y="883403"/>
                </a:lnTo>
                <a:lnTo>
                  <a:pt x="0" y="883403"/>
                </a:lnTo>
                <a:lnTo>
                  <a:pt x="0" y="31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&#10;&#10;Description automatically generated" id="195" name="Google Shape;195;g200ab05e9fb_0_18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625845" y="118423"/>
            <a:ext cx="647315" cy="6426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196" name="Google Shape;196;g200ab05e9fb_0_1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0055" y="57040"/>
            <a:ext cx="765402" cy="7654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197" name="Google Shape;197;g200ab05e9fb_0_18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9449" y="118423"/>
            <a:ext cx="630605" cy="6426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198" name="Google Shape;198;g200ab05e9fb_0_18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7848" y="156318"/>
            <a:ext cx="945978" cy="5668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199" name="Google Shape;199;g200ab05e9fb_0_18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012394" y="5642801"/>
            <a:ext cx="1179603" cy="1179603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200ab05e9fb_0_188"/>
          <p:cNvSpPr/>
          <p:nvPr>
            <p:ph idx="2" type="pic"/>
          </p:nvPr>
        </p:nvSpPr>
        <p:spPr>
          <a:xfrm>
            <a:off x="9640075" y="974615"/>
            <a:ext cx="2200800" cy="2200800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g200ab05e9fb_0_188"/>
          <p:cNvSpPr/>
          <p:nvPr>
            <p:ph idx="3" type="pic"/>
          </p:nvPr>
        </p:nvSpPr>
        <p:spPr>
          <a:xfrm>
            <a:off x="5684657" y="2044432"/>
            <a:ext cx="3807000" cy="3807000"/>
          </a:xfrm>
          <a:prstGeom prst="rect">
            <a:avLst/>
          </a:prstGeom>
          <a:noFill/>
          <a:ln>
            <a:noFill/>
          </a:ln>
        </p:spPr>
      </p:sp>
      <p:sp>
        <p:nvSpPr>
          <p:cNvPr id="202" name="Google Shape;202;g200ab05e9fb_0_188"/>
          <p:cNvSpPr/>
          <p:nvPr>
            <p:ph idx="4" type="pic"/>
          </p:nvPr>
        </p:nvSpPr>
        <p:spPr>
          <a:xfrm>
            <a:off x="9640075" y="3316363"/>
            <a:ext cx="1601700" cy="1601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00ab05e9fb_0_2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g200ab05e9fb_0_2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6" name="Google Shape;206;g200ab05e9fb_0_2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207" name="Google Shape;207;g200ab05e9fb_0_2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208" name="Google Shape;208;g200ab05e9fb_0_2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00ab05e9fb_0_207"/>
          <p:cNvSpPr txBox="1"/>
          <p:nvPr>
            <p:ph type="title"/>
          </p:nvPr>
        </p:nvSpPr>
        <p:spPr>
          <a:xfrm>
            <a:off x="838200" y="1001825"/>
            <a:ext cx="10515600" cy="68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1" name="Google Shape;211;g200ab05e9fb_0_207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2" name="Google Shape;212;g200ab05e9fb_0_207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3" name="Google Shape;213;g200ab05e9fb_0_2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g200ab05e9fb_0_2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5" name="Google Shape;215;g200ab05e9fb_0_2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6" name="Google Shape;216;g200ab05e9fb_0_207"/>
          <p:cNvSpPr/>
          <p:nvPr/>
        </p:nvSpPr>
        <p:spPr>
          <a:xfrm>
            <a:off x="-2" y="6176075"/>
            <a:ext cx="12192000" cy="6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g200ab05e9fb_0_207"/>
          <p:cNvSpPr/>
          <p:nvPr/>
        </p:nvSpPr>
        <p:spPr>
          <a:xfrm>
            <a:off x="10781637" y="5551588"/>
            <a:ext cx="1410361" cy="1293348"/>
          </a:xfrm>
          <a:custGeom>
            <a:rect b="b" l="l" r="r" t="t"/>
            <a:pathLst>
              <a:path extrusionOk="0" h="1293348" w="1410361">
                <a:moveTo>
                  <a:pt x="762259" y="0"/>
                </a:moveTo>
                <a:lnTo>
                  <a:pt x="1410361" y="0"/>
                </a:lnTo>
                <a:lnTo>
                  <a:pt x="1410361" y="1293348"/>
                </a:lnTo>
                <a:lnTo>
                  <a:pt x="29258" y="1293348"/>
                </a:lnTo>
                <a:lnTo>
                  <a:pt x="15487" y="1233595"/>
                </a:lnTo>
                <a:cubicBezTo>
                  <a:pt x="5333" y="1166760"/>
                  <a:pt x="1" y="1097560"/>
                  <a:pt x="1" y="1026682"/>
                </a:cubicBezTo>
                <a:lnTo>
                  <a:pt x="0" y="1026682"/>
                </a:lnTo>
                <a:cubicBezTo>
                  <a:pt x="0" y="459661"/>
                  <a:pt x="341275" y="0"/>
                  <a:pt x="762259" y="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g200ab05e9fb_0_207"/>
          <p:cNvSpPr/>
          <p:nvPr/>
        </p:nvSpPr>
        <p:spPr>
          <a:xfrm>
            <a:off x="-1" y="-1"/>
            <a:ext cx="12192000" cy="88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g200ab05e9fb_0_207"/>
          <p:cNvSpPr/>
          <p:nvPr/>
        </p:nvSpPr>
        <p:spPr>
          <a:xfrm>
            <a:off x="1" y="0"/>
            <a:ext cx="3580109" cy="883403"/>
          </a:xfrm>
          <a:custGeom>
            <a:rect b="b" l="l" r="r" t="t"/>
            <a:pathLst>
              <a:path extrusionOk="0" h="883403" w="3580109">
                <a:moveTo>
                  <a:pt x="30997" y="0"/>
                </a:moveTo>
                <a:lnTo>
                  <a:pt x="2944678" y="0"/>
                </a:lnTo>
                <a:cubicBezTo>
                  <a:pt x="3295617" y="0"/>
                  <a:pt x="3580109" y="284492"/>
                  <a:pt x="3580109" y="635431"/>
                </a:cubicBezTo>
                <a:lnTo>
                  <a:pt x="3580108" y="635431"/>
                </a:lnTo>
                <a:cubicBezTo>
                  <a:pt x="3580108" y="723166"/>
                  <a:pt x="3562328" y="806748"/>
                  <a:pt x="3530173" y="882770"/>
                </a:cubicBezTo>
                <a:lnTo>
                  <a:pt x="3529829" y="883403"/>
                </a:lnTo>
                <a:lnTo>
                  <a:pt x="0" y="883403"/>
                </a:lnTo>
                <a:lnTo>
                  <a:pt x="0" y="31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&#10;&#10;Description automatically generated" id="220" name="Google Shape;220;g200ab05e9fb_0_20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625845" y="118423"/>
            <a:ext cx="647315" cy="6426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221" name="Google Shape;221;g200ab05e9fb_0_2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0055" y="57040"/>
            <a:ext cx="765402" cy="7654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222" name="Google Shape;222;g200ab05e9fb_0_20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9449" y="118423"/>
            <a:ext cx="630605" cy="6426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223" name="Google Shape;223;g200ab05e9fb_0_20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7848" y="156318"/>
            <a:ext cx="945978" cy="5668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224" name="Google Shape;224;g200ab05e9fb_0_20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012394" y="5642801"/>
            <a:ext cx="1179603" cy="11796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00ab05e9fb_0_223"/>
          <p:cNvSpPr/>
          <p:nvPr/>
        </p:nvSpPr>
        <p:spPr>
          <a:xfrm>
            <a:off x="-2" y="6176075"/>
            <a:ext cx="12192000" cy="6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g200ab05e9fb_0_223"/>
          <p:cNvSpPr/>
          <p:nvPr/>
        </p:nvSpPr>
        <p:spPr>
          <a:xfrm>
            <a:off x="10781637" y="5551588"/>
            <a:ext cx="1410361" cy="1293348"/>
          </a:xfrm>
          <a:custGeom>
            <a:rect b="b" l="l" r="r" t="t"/>
            <a:pathLst>
              <a:path extrusionOk="0" h="1293348" w="1410361">
                <a:moveTo>
                  <a:pt x="762259" y="0"/>
                </a:moveTo>
                <a:lnTo>
                  <a:pt x="1410361" y="0"/>
                </a:lnTo>
                <a:lnTo>
                  <a:pt x="1410361" y="1293348"/>
                </a:lnTo>
                <a:lnTo>
                  <a:pt x="29258" y="1293348"/>
                </a:lnTo>
                <a:lnTo>
                  <a:pt x="15487" y="1233595"/>
                </a:lnTo>
                <a:cubicBezTo>
                  <a:pt x="5333" y="1166760"/>
                  <a:pt x="1" y="1097560"/>
                  <a:pt x="1" y="1026682"/>
                </a:cubicBezTo>
                <a:lnTo>
                  <a:pt x="0" y="1026682"/>
                </a:lnTo>
                <a:cubicBezTo>
                  <a:pt x="0" y="459661"/>
                  <a:pt x="341275" y="0"/>
                  <a:pt x="762259" y="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g200ab05e9fb_0_223"/>
          <p:cNvSpPr/>
          <p:nvPr/>
        </p:nvSpPr>
        <p:spPr>
          <a:xfrm>
            <a:off x="-1" y="-1"/>
            <a:ext cx="12192000" cy="88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g200ab05e9fb_0_223"/>
          <p:cNvSpPr/>
          <p:nvPr/>
        </p:nvSpPr>
        <p:spPr>
          <a:xfrm>
            <a:off x="1" y="0"/>
            <a:ext cx="3580109" cy="883403"/>
          </a:xfrm>
          <a:custGeom>
            <a:rect b="b" l="l" r="r" t="t"/>
            <a:pathLst>
              <a:path extrusionOk="0" h="883403" w="3580109">
                <a:moveTo>
                  <a:pt x="30997" y="0"/>
                </a:moveTo>
                <a:lnTo>
                  <a:pt x="2944678" y="0"/>
                </a:lnTo>
                <a:cubicBezTo>
                  <a:pt x="3295617" y="0"/>
                  <a:pt x="3580109" y="284492"/>
                  <a:pt x="3580109" y="635431"/>
                </a:cubicBezTo>
                <a:lnTo>
                  <a:pt x="3580108" y="635431"/>
                </a:lnTo>
                <a:cubicBezTo>
                  <a:pt x="3580108" y="723166"/>
                  <a:pt x="3562328" y="806748"/>
                  <a:pt x="3530173" y="882770"/>
                </a:cubicBezTo>
                <a:lnTo>
                  <a:pt x="3529829" y="883403"/>
                </a:lnTo>
                <a:lnTo>
                  <a:pt x="0" y="883403"/>
                </a:lnTo>
                <a:lnTo>
                  <a:pt x="0" y="312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&#10;&#10;Description automatically generated" id="230" name="Google Shape;230;g200ab05e9fb_0_2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625845" y="118423"/>
            <a:ext cx="647315" cy="6426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231" name="Google Shape;231;g200ab05e9fb_0_2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0055" y="57040"/>
            <a:ext cx="765402" cy="7654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232" name="Google Shape;232;g200ab05e9fb_0_2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9449" y="118423"/>
            <a:ext cx="630605" cy="6426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ckground pattern&#10;&#10;Description automatically generated" id="233" name="Google Shape;233;g200ab05e9fb_0_2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7848" y="156318"/>
            <a:ext cx="945978" cy="5668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234" name="Google Shape;234;g200ab05e9fb_0_2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012394" y="5642801"/>
            <a:ext cx="1179603" cy="1179603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g200ab05e9fb_0_223"/>
          <p:cNvSpPr/>
          <p:nvPr>
            <p:ph idx="2" type="pic"/>
          </p:nvPr>
        </p:nvSpPr>
        <p:spPr>
          <a:xfrm>
            <a:off x="5124450" y="1485900"/>
            <a:ext cx="1943100" cy="1943100"/>
          </a:xfrm>
          <a:prstGeom prst="rect">
            <a:avLst/>
          </a:prstGeom>
          <a:noFill/>
          <a:ln>
            <a:noFill/>
          </a:ln>
        </p:spPr>
      </p:sp>
      <p:sp>
        <p:nvSpPr>
          <p:cNvPr id="236" name="Google Shape;236;g200ab05e9fb_0_223"/>
          <p:cNvSpPr/>
          <p:nvPr>
            <p:ph idx="3" type="pic"/>
          </p:nvPr>
        </p:nvSpPr>
        <p:spPr>
          <a:xfrm>
            <a:off x="2049168" y="1485900"/>
            <a:ext cx="1943100" cy="1943100"/>
          </a:xfrm>
          <a:prstGeom prst="rect">
            <a:avLst/>
          </a:prstGeom>
          <a:noFill/>
          <a:ln>
            <a:noFill/>
          </a:ln>
        </p:spPr>
      </p:sp>
      <p:sp>
        <p:nvSpPr>
          <p:cNvPr id="237" name="Google Shape;237;g200ab05e9fb_0_223"/>
          <p:cNvSpPr/>
          <p:nvPr>
            <p:ph idx="4" type="pic"/>
          </p:nvPr>
        </p:nvSpPr>
        <p:spPr>
          <a:xfrm>
            <a:off x="8199731" y="1485900"/>
            <a:ext cx="1943100" cy="1943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00ab05e9fb_0_236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0" name="Google Shape;240;g200ab05e9fb_0_236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1" name="Google Shape;241;g200ab05e9fb_0_23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00ab05e9fb_0_240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4" name="Google Shape;244;g200ab05e9fb_0_240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45" name="Google Shape;245;g200ab05e9fb_0_240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46" name="Google Shape;246;g200ab05e9fb_0_24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7" name="Google Shape;247;g200ab05e9fb_0_24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8" name="Google Shape;248;g200ab05e9fb_0_24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00ab05e9fb_0_247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1" name="Google Shape;251;g200ab05e9fb_0_247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252" name="Google Shape;252;g200ab05e9fb_0_247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53" name="Google Shape;253;g200ab05e9fb_0_24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4" name="Google Shape;254;g200ab05e9fb_0_24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5" name="Google Shape;255;g200ab05e9fb_0_24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00ab05e9fb_0_254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8" name="Google Shape;258;g200ab05e9fb_0_254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9" name="Google Shape;259;g200ab05e9fb_0_2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0" name="Google Shape;260;g200ab05e9fb_0_2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1" name="Google Shape;261;g200ab05e9fb_0_2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00ab05e9fb_0_260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4" name="Google Shape;264;g200ab05e9fb_0_260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5" name="Google Shape;265;g200ab05e9fb_0_26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6" name="Google Shape;266;g200ab05e9fb_0_26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7" name="Google Shape;267;g200ab05e9fb_0_26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4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00ab05e9fb_0_142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6" name="Google Shape;146;g200ab05e9fb_0_142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7" name="Google Shape;147;g200ab05e9fb_0_142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8" name="Google Shape;148;g200ab05e9fb_0_142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9" name="Google Shape;149;g200ab05e9fb_0_14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youtu.be/CLZakNR1IH4" TargetMode="External"/><Relationship Id="rId4" Type="http://schemas.openxmlformats.org/officeDocument/2006/relationships/hyperlink" Target="https://youtu.be/FdEre7QVwVM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forms.gle/yGDYEHSPHnQtWvXD9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udlguidelines.cast.org/" TargetMode="External"/><Relationship Id="rId4" Type="http://schemas.openxmlformats.org/officeDocument/2006/relationships/image" Target="../media/image2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3.png"/><Relationship Id="rId4" Type="http://schemas.openxmlformats.org/officeDocument/2006/relationships/image" Target="../media/image2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0.png"/><Relationship Id="rId4" Type="http://schemas.openxmlformats.org/officeDocument/2006/relationships/image" Target="../media/image32.jpg"/><Relationship Id="rId5" Type="http://schemas.openxmlformats.org/officeDocument/2006/relationships/image" Target="../media/image3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hyperlink" Target="about:blank" TargetMode="External"/><Relationship Id="rId4" Type="http://schemas.openxmlformats.org/officeDocument/2006/relationships/hyperlink" Target="https://www.youtube.com/watch?v=rwMon5diIvE" TargetMode="External"/><Relationship Id="rId5" Type="http://schemas.openxmlformats.org/officeDocument/2006/relationships/hyperlink" Target="https://kahoot.it/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apps.apple.com/us/app/showme-interactive-whiteboard/id445066279?ls=1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play.google.com/store/apps/details?id=com.polleverywhere.mobile&amp;hl=en&amp;pageId=none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/>
              <a:t>Universal Design for Learning (UDL) </a:t>
            </a:r>
            <a:endParaRPr/>
          </a:p>
        </p:txBody>
      </p:sp>
      <p:sp>
        <p:nvSpPr>
          <p:cNvPr id="273" name="Google Shape;273;p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Pujaningsih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Contoh penerapan di universitas</a:t>
            </a:r>
            <a:endParaRPr/>
          </a:p>
        </p:txBody>
      </p:sp>
      <p:sp>
        <p:nvSpPr>
          <p:cNvPr id="279" name="Google Shape;279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u="sng">
                <a:solidFill>
                  <a:schemeClr val="hlink"/>
                </a:solidFill>
                <a:hlinkClick r:id="rId3"/>
              </a:rPr>
              <a:t>UDL mahasiswa tuli di FE UNY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u="sng">
                <a:solidFill>
                  <a:schemeClr val="hlink"/>
                </a:solidFill>
                <a:hlinkClick r:id="rId4"/>
              </a:rPr>
              <a:t>UDL mahasiswa disabilitas intelektual di FIK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Universal Design framework</a:t>
            </a:r>
            <a:endParaRPr/>
          </a:p>
        </p:txBody>
      </p:sp>
      <p:sp>
        <p:nvSpPr>
          <p:cNvPr id="285" name="Google Shape;285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Universal Design for Instruction (UDI)​ DO-IT Center at University of Washington​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Universal Design for Learning (UDL)​ Center for Applied Special Technology​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Universally Designed Technology (UDT)​ Frank Bowe – 1978​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Universal Instructional Design (UID)​ Chickering and Gamson - 1987 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Definisi UDL </a:t>
            </a:r>
            <a:endParaRPr/>
          </a:p>
        </p:txBody>
      </p:sp>
      <p:sp>
        <p:nvSpPr>
          <p:cNvPr id="291" name="Google Shape;291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Higher Education Opportunity Act of 2008 (HEOA) defined UDL as:​ 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“A scientifically valid framework for guiding educational practice that (A) provides </a:t>
            </a:r>
            <a:r>
              <a:rPr b="1" lang="en-US">
                <a:solidFill>
                  <a:srgbClr val="FF0000"/>
                </a:solidFill>
              </a:rPr>
              <a:t>flexibility</a:t>
            </a:r>
            <a:r>
              <a:rPr lang="en-US"/>
              <a:t> in </a:t>
            </a:r>
            <a:r>
              <a:rPr lang="en-US">
                <a:solidFill>
                  <a:srgbClr val="434343"/>
                </a:solidFill>
                <a:highlight>
                  <a:srgbClr val="FEE599"/>
                </a:highlight>
              </a:rPr>
              <a:t>the ways information is presented, in the ways students respond or demonstrate knowledge and skills, and in the ways students are engaged</a:t>
            </a:r>
            <a:r>
              <a:rPr lang="en-US"/>
              <a:t>; and (B) </a:t>
            </a:r>
            <a:r>
              <a:rPr b="1" lang="en-US">
                <a:solidFill>
                  <a:srgbClr val="FF0000"/>
                </a:solidFill>
              </a:rPr>
              <a:t>reduces barriers </a:t>
            </a:r>
            <a:r>
              <a:rPr lang="en-US"/>
              <a:t>in instruction, </a:t>
            </a:r>
            <a:r>
              <a:rPr lang="en-US">
                <a:highlight>
                  <a:srgbClr val="FF00FF"/>
                </a:highlight>
              </a:rPr>
              <a:t>provides appropriate accommodations</a:t>
            </a:r>
            <a:r>
              <a:rPr lang="en-US"/>
              <a:t>, </a:t>
            </a:r>
            <a:r>
              <a:rPr lang="en-US">
                <a:highlight>
                  <a:srgbClr val="FF00FF"/>
                </a:highlight>
              </a:rPr>
              <a:t>supports</a:t>
            </a:r>
            <a:r>
              <a:rPr lang="en-US"/>
              <a:t>, and </a:t>
            </a:r>
            <a:r>
              <a:rPr lang="en-US">
                <a:highlight>
                  <a:srgbClr val="FF00FF"/>
                </a:highlight>
              </a:rPr>
              <a:t>challenges, and maintains high achievement expectations </a:t>
            </a:r>
            <a:r>
              <a:rPr lang="en-US"/>
              <a:t>for </a:t>
            </a:r>
            <a:r>
              <a:rPr lang="en-US">
                <a:solidFill>
                  <a:srgbClr val="FFD966"/>
                </a:solidFill>
              </a:rPr>
              <a:t>all students.” </a:t>
            </a:r>
            <a:endParaRPr>
              <a:solidFill>
                <a:srgbClr val="FFD966"/>
              </a:solidFill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Apakah silabus kuliah saya sudah mengacu UDL?  </a:t>
            </a:r>
            <a:endParaRPr/>
          </a:p>
        </p:txBody>
      </p:sp>
      <p:sp>
        <p:nvSpPr>
          <p:cNvPr id="297" name="Google Shape;297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Isilah form berikut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https://forms.gle/yGDYEHSPHnQtWvXD9</a:t>
            </a:r>
            <a:r>
              <a:rPr lang="en-US"/>
              <a:t>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Apa itu UDL? </a:t>
            </a:r>
            <a:r>
              <a:rPr i="1" lang="en-US"/>
              <a:t>Equal opportunity to learn </a:t>
            </a:r>
            <a:endParaRPr/>
          </a:p>
        </p:txBody>
      </p:sp>
      <p:sp>
        <p:nvSpPr>
          <p:cNvPr id="303" name="Google Shape;303;p6"/>
          <p:cNvSpPr txBox="1"/>
          <p:nvPr>
            <p:ph idx="1" type="body"/>
          </p:nvPr>
        </p:nvSpPr>
        <p:spPr>
          <a:xfrm>
            <a:off x="838200" y="1472339"/>
            <a:ext cx="10515600" cy="4704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UDL is a framework to “improve and optimize teaching and learning for all people based on scientific insights into how humans learn” (CAST, 2018,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3 Prinsip:</a:t>
            </a:r>
            <a:endParaRPr/>
          </a:p>
          <a:p>
            <a:pPr indent="-234950" lvl="0" marL="12001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Engagement </a:t>
            </a:r>
            <a:endParaRPr/>
          </a:p>
          <a:p>
            <a:pPr indent="-234950" lvl="0" marL="12001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Representasi</a:t>
            </a:r>
            <a:endParaRPr/>
          </a:p>
          <a:p>
            <a:pPr indent="-234950" lvl="0" marL="12001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Aksi dan ekspresi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Panduan ini memberikan saran praktis untuk semua disiplin ilmu untuk memastikan semua mahasiswa mendapat akses dan berpartisipasi dalam berbagai kesempatan belajar yang bermakna dan menantang (CAST, 2018, UDL Guidelines). 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7"/>
          <p:cNvSpPr txBox="1"/>
          <p:nvPr>
            <p:ph type="title"/>
          </p:nvPr>
        </p:nvSpPr>
        <p:spPr>
          <a:xfrm>
            <a:off x="838200" y="1001825"/>
            <a:ext cx="10515600" cy="6888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UDL – Perkuliahan yang fleksibel </a:t>
            </a:r>
            <a:endParaRPr/>
          </a:p>
        </p:txBody>
      </p:sp>
      <p:sp>
        <p:nvSpPr>
          <p:cNvPr id="309" name="Google Shape;309;p7"/>
          <p:cNvSpPr txBox="1"/>
          <p:nvPr>
            <p:ph idx="1" type="body"/>
          </p:nvPr>
        </p:nvSpPr>
        <p:spPr>
          <a:xfrm>
            <a:off x="731983" y="1855271"/>
            <a:ext cx="5181600" cy="46891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Perubahan mindset– dari “disabled student” to </a:t>
            </a:r>
            <a:r>
              <a:rPr lang="en-US">
                <a:highlight>
                  <a:srgbClr val="FFFF00"/>
                </a:highlight>
              </a:rPr>
              <a:t>“disabled curriculum” </a:t>
            </a:r>
            <a:r>
              <a:rPr lang="en-US"/>
              <a:t>(Rappolt- Schlichtmann, Daley, &amp; Rose, 2012)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Berbagai cara dalam: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Representasi: pemberian informasi yang beragam (auditori, visual)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Partisipasi/engagement:pemberian pilihan individu (relevan, bermakna, autonomi)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Aksi dan ekspresi (berbagai cara untuk menunjukkan hasil belajar dengan beragam dukungan)</a:t>
            </a:r>
            <a:endParaRPr/>
          </a:p>
          <a:p>
            <a:pPr indent="-6413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  <p:pic>
        <p:nvPicPr>
          <p:cNvPr id="310" name="Google Shape;31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43818" y="41997"/>
            <a:ext cx="3149600" cy="314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02218" y="1690688"/>
            <a:ext cx="2641600" cy="407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69218" y="3191597"/>
            <a:ext cx="3124200" cy="335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1"/>
          <p:cNvSpPr txBox="1"/>
          <p:nvPr>
            <p:ph type="title"/>
          </p:nvPr>
        </p:nvSpPr>
        <p:spPr>
          <a:xfrm>
            <a:off x="838200" y="1001825"/>
            <a:ext cx="10515600" cy="6888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Pelaksanaan UDL di UNY </a:t>
            </a:r>
            <a:endParaRPr/>
          </a:p>
        </p:txBody>
      </p:sp>
      <p:grpSp>
        <p:nvGrpSpPr>
          <p:cNvPr id="318" name="Google Shape;318;p31"/>
          <p:cNvGrpSpPr/>
          <p:nvPr/>
        </p:nvGrpSpPr>
        <p:grpSpPr>
          <a:xfrm>
            <a:off x="1439843" y="2166553"/>
            <a:ext cx="4022763" cy="3291907"/>
            <a:chOff x="311130" y="1203"/>
            <a:chExt cx="4022763" cy="3291907"/>
          </a:xfrm>
        </p:grpSpPr>
        <p:sp>
          <p:nvSpPr>
            <p:cNvPr id="319" name="Google Shape;319;p31"/>
            <p:cNvSpPr/>
            <p:nvPr/>
          </p:nvSpPr>
          <p:spPr>
            <a:xfrm>
              <a:off x="1737571" y="1203"/>
              <a:ext cx="1132278" cy="994552"/>
            </a:xfrm>
            <a:prstGeom prst="ellipse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31"/>
            <p:cNvSpPr txBox="1"/>
            <p:nvPr/>
          </p:nvSpPr>
          <p:spPr>
            <a:xfrm>
              <a:off x="1903389" y="146852"/>
              <a:ext cx="800642" cy="7032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refleksi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31"/>
            <p:cNvSpPr/>
            <p:nvPr/>
          </p:nvSpPr>
          <p:spPr>
            <a:xfrm rot="2160000">
              <a:off x="2778573" y="734035"/>
              <a:ext cx="160700" cy="335661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ABBAD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31"/>
            <p:cNvSpPr txBox="1"/>
            <p:nvPr/>
          </p:nvSpPr>
          <p:spPr>
            <a:xfrm rot="2160000">
              <a:off x="2783177" y="786998"/>
              <a:ext cx="112490" cy="2013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31"/>
            <p:cNvSpPr/>
            <p:nvPr/>
          </p:nvSpPr>
          <p:spPr>
            <a:xfrm>
              <a:off x="2688844" y="878618"/>
              <a:ext cx="1645049" cy="994552"/>
            </a:xfrm>
            <a:prstGeom prst="ellipse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31"/>
            <p:cNvSpPr txBox="1"/>
            <p:nvPr/>
          </p:nvSpPr>
          <p:spPr>
            <a:xfrm>
              <a:off x="2929756" y="1024267"/>
              <a:ext cx="1163225" cy="7032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identifikasi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31"/>
            <p:cNvSpPr/>
            <p:nvPr/>
          </p:nvSpPr>
          <p:spPr>
            <a:xfrm rot="5579997">
              <a:off x="3361473" y="1911660"/>
              <a:ext cx="226044" cy="335661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ABBAD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31"/>
            <p:cNvSpPr txBox="1"/>
            <p:nvPr/>
          </p:nvSpPr>
          <p:spPr>
            <a:xfrm rot="-5220003">
              <a:off x="3397154" y="1944932"/>
              <a:ext cx="158231" cy="2013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31"/>
            <p:cNvSpPr/>
            <p:nvPr/>
          </p:nvSpPr>
          <p:spPr>
            <a:xfrm>
              <a:off x="2658697" y="2298558"/>
              <a:ext cx="1556514" cy="994552"/>
            </a:xfrm>
            <a:prstGeom prst="ellipse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31"/>
            <p:cNvSpPr txBox="1"/>
            <p:nvPr/>
          </p:nvSpPr>
          <p:spPr>
            <a:xfrm>
              <a:off x="2886643" y="2444207"/>
              <a:ext cx="1100622" cy="7032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investigasi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31"/>
            <p:cNvSpPr/>
            <p:nvPr/>
          </p:nvSpPr>
          <p:spPr>
            <a:xfrm rot="10799981">
              <a:off x="2287583" y="2628009"/>
              <a:ext cx="262254" cy="335661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ABBAD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31"/>
            <p:cNvSpPr txBox="1"/>
            <p:nvPr/>
          </p:nvSpPr>
          <p:spPr>
            <a:xfrm rot="-19">
              <a:off x="2366259" y="2695141"/>
              <a:ext cx="183578" cy="2013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31"/>
            <p:cNvSpPr/>
            <p:nvPr/>
          </p:nvSpPr>
          <p:spPr>
            <a:xfrm>
              <a:off x="483452" y="2317849"/>
              <a:ext cx="1680425" cy="955993"/>
            </a:xfrm>
            <a:prstGeom prst="ellipse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31"/>
            <p:cNvSpPr txBox="1"/>
            <p:nvPr/>
          </p:nvSpPr>
          <p:spPr>
            <a:xfrm>
              <a:off x="729545" y="2457851"/>
              <a:ext cx="1188239" cy="6759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pengajaran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31"/>
            <p:cNvSpPr/>
            <p:nvPr/>
          </p:nvSpPr>
          <p:spPr>
            <a:xfrm rot="-5946412">
              <a:off x="1091881" y="1934132"/>
              <a:ext cx="241114" cy="335661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ABBAD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31"/>
            <p:cNvSpPr txBox="1"/>
            <p:nvPr/>
          </p:nvSpPr>
          <p:spPr>
            <a:xfrm rot="4853588">
              <a:off x="1133772" y="2036975"/>
              <a:ext cx="168780" cy="2013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p31"/>
            <p:cNvSpPr/>
            <p:nvPr/>
          </p:nvSpPr>
          <p:spPr>
            <a:xfrm>
              <a:off x="311130" y="878618"/>
              <a:ext cx="1569841" cy="994552"/>
            </a:xfrm>
            <a:prstGeom prst="ellipse">
              <a:avLst/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31"/>
            <p:cNvSpPr txBox="1"/>
            <p:nvPr/>
          </p:nvSpPr>
          <p:spPr>
            <a:xfrm>
              <a:off x="541028" y="1024267"/>
              <a:ext cx="1110045" cy="7032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reassess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31"/>
            <p:cNvSpPr/>
            <p:nvPr/>
          </p:nvSpPr>
          <p:spPr>
            <a:xfrm rot="-2160000">
              <a:off x="1652150" y="743217"/>
              <a:ext cx="167416" cy="335661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ABBAD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31"/>
            <p:cNvSpPr txBox="1"/>
            <p:nvPr/>
          </p:nvSpPr>
          <p:spPr>
            <a:xfrm rot="-2160000">
              <a:off x="1656946" y="825110"/>
              <a:ext cx="117191" cy="2013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9" name="Google Shape;339;p31"/>
          <p:cNvSpPr txBox="1"/>
          <p:nvPr>
            <p:ph idx="2" type="body"/>
          </p:nvPr>
        </p:nvSpPr>
        <p:spPr>
          <a:xfrm>
            <a:off x="6172199" y="1825625"/>
            <a:ext cx="5467027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Penerapan UDL di prodi Kepelatihan (FIK) 🡪 Mahasiswa ID dan Pendidikan Akuntansi (FE)🡪 Mahasiswa Tuli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Fokus: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lphaLcPeriod"/>
            </a:pPr>
            <a:r>
              <a:rPr lang="en-US"/>
              <a:t>Kepelatihan: partisipasi aktif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lphaLcPeriod"/>
            </a:pPr>
            <a:r>
              <a:rPr lang="en-US"/>
              <a:t>Pendidikan akuntansi: pemahaman materi</a:t>
            </a:r>
            <a:endParaRPr/>
          </a:p>
        </p:txBody>
      </p:sp>
      <p:sp>
        <p:nvSpPr>
          <p:cNvPr id="340" name="Google Shape;340;p31"/>
          <p:cNvSpPr/>
          <p:nvPr/>
        </p:nvSpPr>
        <p:spPr>
          <a:xfrm>
            <a:off x="816244" y="5606582"/>
            <a:ext cx="7320366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Sumber: Nelson, L. L. (2014) Design and deliver: Planning and teaching using universal design for learning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2"/>
          <p:cNvSpPr txBox="1"/>
          <p:nvPr>
            <p:ph type="title"/>
          </p:nvPr>
        </p:nvSpPr>
        <p:spPr>
          <a:xfrm>
            <a:off x="838200" y="659259"/>
            <a:ext cx="10515600" cy="6888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Proses UDL  </a:t>
            </a:r>
            <a:endParaRPr/>
          </a:p>
        </p:txBody>
      </p:sp>
      <p:sp>
        <p:nvSpPr>
          <p:cNvPr id="346" name="Google Shape;346;p32"/>
          <p:cNvSpPr txBox="1"/>
          <p:nvPr>
            <p:ph idx="1" type="body"/>
          </p:nvPr>
        </p:nvSpPr>
        <p:spPr>
          <a:xfrm>
            <a:off x="1180278" y="1348122"/>
            <a:ext cx="4645152" cy="32938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/>
              <a:t>Identifikasi: Apakah yang menghambat mahasiswa dalam proses perkuliahan?  </a:t>
            </a:r>
            <a:endParaRPr/>
          </a:p>
        </p:txBody>
      </p:sp>
      <p:sp>
        <p:nvSpPr>
          <p:cNvPr id="347" name="Google Shape;347;p32"/>
          <p:cNvSpPr txBox="1"/>
          <p:nvPr>
            <p:ph idx="2" type="body"/>
          </p:nvPr>
        </p:nvSpPr>
        <p:spPr>
          <a:xfrm>
            <a:off x="6529448" y="1231454"/>
            <a:ext cx="4645152" cy="32870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Investigasi: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1800"/>
              <a:t>Bagaimana rancangan perkuliahan agar dapat membantu mahasiswa mengakses materi dan merespon materi dengan maksimal? </a:t>
            </a:r>
            <a:endParaRPr/>
          </a:p>
        </p:txBody>
      </p:sp>
      <p:sp>
        <p:nvSpPr>
          <p:cNvPr id="348" name="Google Shape;348;p32"/>
          <p:cNvSpPr txBox="1"/>
          <p:nvPr/>
        </p:nvSpPr>
        <p:spPr>
          <a:xfrm>
            <a:off x="1518834" y="2413337"/>
            <a:ext cx="3378630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Kebutuhan khusus apa yang ada di kelas?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Apa hambatan yang dimungkinkan dialami oleh mahasiswa dalam perkuliahan konvensional?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32"/>
          <p:cNvSpPr txBox="1"/>
          <p:nvPr/>
        </p:nvSpPr>
        <p:spPr>
          <a:xfrm>
            <a:off x="6529448" y="2413336"/>
            <a:ext cx="337863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Pilih fleksibilitas yang mungkin dilakukan untuk membantu mahasiswa tersebut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32"/>
          <p:cNvSpPr txBox="1"/>
          <p:nvPr/>
        </p:nvSpPr>
        <p:spPr>
          <a:xfrm>
            <a:off x="1441925" y="4641975"/>
            <a:ext cx="9566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/>
              <a:t>contoh UDL      </a:t>
            </a:r>
            <a:r>
              <a:rPr lang="en-US" sz="3400"/>
              <a:t>http://bit.ly/3DlMFLZ</a:t>
            </a:r>
            <a:endParaRPr sz="3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3"/>
          <p:cNvSpPr txBox="1"/>
          <p:nvPr>
            <p:ph type="title"/>
          </p:nvPr>
        </p:nvSpPr>
        <p:spPr>
          <a:xfrm>
            <a:off x="838200" y="1001825"/>
            <a:ext cx="10515600" cy="6888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Pilihan fleksibilitas </a:t>
            </a:r>
            <a:r>
              <a:rPr lang="en-US"/>
              <a:t>(pilih minimal 1 sebagai awal)</a:t>
            </a:r>
            <a:endParaRPr/>
          </a:p>
        </p:txBody>
      </p:sp>
      <p:pic>
        <p:nvPicPr>
          <p:cNvPr id="356" name="Google Shape;356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6975" y="1690701"/>
            <a:ext cx="12445149" cy="531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Alternatif UDL untuk pembelajaran on line </a:t>
            </a:r>
            <a:endParaRPr/>
          </a:p>
        </p:txBody>
      </p:sp>
      <p:sp>
        <p:nvSpPr>
          <p:cNvPr id="362" name="Google Shape;362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Caption langsung (VITAC, 20/20 caption)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Speech to text (chat)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Menyediakan aksesibilitas untuk bahan ajar on line (tambahan link, gambar, video, audio alt tags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Menyediakan alternative sumber perkuliahan untuk informasi auditori dan visual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Ilustrasikan konsep secara visual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4"/>
          <p:cNvSpPr txBox="1"/>
          <p:nvPr>
            <p:ph type="title"/>
          </p:nvPr>
        </p:nvSpPr>
        <p:spPr>
          <a:xfrm>
            <a:off x="838200" y="1001825"/>
            <a:ext cx="10515600" cy="6888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Pengajaran (2 Prodi: Pelatihan adaptif dan P.Akuntansi </a:t>
            </a:r>
            <a:endParaRPr/>
          </a:p>
        </p:txBody>
      </p:sp>
      <p:sp>
        <p:nvSpPr>
          <p:cNvPr id="368" name="Google Shape;368;p34"/>
          <p:cNvSpPr txBox="1"/>
          <p:nvPr>
            <p:ph idx="1" type="body"/>
          </p:nvPr>
        </p:nvSpPr>
        <p:spPr>
          <a:xfrm>
            <a:off x="201475" y="1837800"/>
            <a:ext cx="5531100" cy="37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FE: </a:t>
            </a:r>
            <a:endParaRPr/>
          </a:p>
          <a:p>
            <a:pPr indent="-20955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lang="en-US" sz="2500"/>
              <a:t>Pemberian PPT dan soft copy buku (representasi)</a:t>
            </a:r>
            <a:endParaRPr sz="2500"/>
          </a:p>
          <a:p>
            <a:pPr indent="-20955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lang="en-US" sz="2500"/>
              <a:t>Pemberian alternative untuk presentasi—bahasa isyarat (aksi ekspresi)</a:t>
            </a:r>
            <a:endParaRPr sz="2500"/>
          </a:p>
          <a:p>
            <a:pPr indent="-20955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lang="en-US" sz="2500"/>
              <a:t>Pengkondisian ruang kelas 🡪</a:t>
            </a:r>
            <a:r>
              <a:rPr i="1" lang="en-US" sz="2500"/>
              <a:t>software voice recognition (representasi)</a:t>
            </a:r>
            <a:endParaRPr sz="2500"/>
          </a:p>
          <a:p>
            <a:pPr indent="-20955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lang="en-US" sz="2500"/>
              <a:t>Dukungan personal </a:t>
            </a:r>
            <a:endParaRPr sz="2500"/>
          </a:p>
          <a:p>
            <a:pPr indent="-20955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lang="en-US" sz="2500"/>
              <a:t>Pemberian peer support (partisipasi)</a:t>
            </a:r>
            <a:endParaRPr sz="2500"/>
          </a:p>
        </p:txBody>
      </p:sp>
      <p:sp>
        <p:nvSpPr>
          <p:cNvPr id="369" name="Google Shape;369;p34"/>
          <p:cNvSpPr txBox="1"/>
          <p:nvPr>
            <p:ph idx="2" type="body"/>
          </p:nvPr>
        </p:nvSpPr>
        <p:spPr>
          <a:xfrm>
            <a:off x="6096000" y="2017342"/>
            <a:ext cx="5257800" cy="4166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FIK: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Pengkondisikan penerimaan peer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Pemberian peran di kelas sesuai dengan kekuatan anak. (partisipasi)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Pelibatan juga dilakukan saat diskusi kelas (aksi ekspresi)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Pemberikan pilihan untuk mengerjakan tugas </a:t>
            </a:r>
            <a:r>
              <a:rPr i="1" lang="en-US" sz="2400"/>
              <a:t>essay </a:t>
            </a:r>
            <a:r>
              <a:rPr lang="en-US" sz="2400"/>
              <a:t>dan</a:t>
            </a:r>
            <a:r>
              <a:rPr i="1" lang="en-US" sz="2400"/>
              <a:t> multiple choice</a:t>
            </a:r>
            <a:r>
              <a:rPr lang="en-US" sz="2400"/>
              <a:t> pada saat ujian (aksi ekspresi)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5"/>
          <p:cNvSpPr txBox="1"/>
          <p:nvPr>
            <p:ph type="title"/>
          </p:nvPr>
        </p:nvSpPr>
        <p:spPr>
          <a:xfrm>
            <a:off x="838200" y="1001825"/>
            <a:ext cx="10515600" cy="6888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Reases </a:t>
            </a:r>
            <a:endParaRPr/>
          </a:p>
        </p:txBody>
      </p:sp>
      <p:pic>
        <p:nvPicPr>
          <p:cNvPr id="375" name="Google Shape;375;p3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49217" y="2011363"/>
            <a:ext cx="4329013" cy="344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35"/>
          <p:cNvPicPr preferRelativeResize="0"/>
          <p:nvPr>
            <p:ph idx="2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2011363"/>
            <a:ext cx="4645025" cy="3448050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35"/>
          <p:cNvSpPr/>
          <p:nvPr/>
        </p:nvSpPr>
        <p:spPr>
          <a:xfrm>
            <a:off x="2885869" y="958037"/>
            <a:ext cx="60960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Bagaimana mahasiswa mendemonstrasikan pengetahuan dan ketrampilannya setelah penerapan UDL?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35"/>
          <p:cNvSpPr/>
          <p:nvPr/>
        </p:nvSpPr>
        <p:spPr>
          <a:xfrm>
            <a:off x="1317957" y="5688470"/>
            <a:ext cx="446027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Proposal mahasiswa tuli memenuhi target perkuliahan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35"/>
          <p:cNvSpPr/>
          <p:nvPr/>
        </p:nvSpPr>
        <p:spPr>
          <a:xfrm>
            <a:off x="6096000" y="5778097"/>
            <a:ext cx="4460273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Mahasiswa Disabilitas intelektual merespon evaluasi dengan penyederhanaan soal dalam bentuk multiple choice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36"/>
          <p:cNvSpPr txBox="1"/>
          <p:nvPr>
            <p:ph type="title"/>
          </p:nvPr>
        </p:nvSpPr>
        <p:spPr>
          <a:xfrm>
            <a:off x="838200" y="1001825"/>
            <a:ext cx="10515600" cy="6888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Refleksi (dosen dan mahasiswa)</a:t>
            </a:r>
            <a:endParaRPr/>
          </a:p>
        </p:txBody>
      </p:sp>
      <p:sp>
        <p:nvSpPr>
          <p:cNvPr id="385" name="Google Shape;385;p36"/>
          <p:cNvSpPr txBox="1"/>
          <p:nvPr>
            <p:ph idx="1" type="body"/>
          </p:nvPr>
        </p:nvSpPr>
        <p:spPr>
          <a:xfrm>
            <a:off x="714213" y="2504857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Melalui Photovoice study </a:t>
            </a:r>
            <a:endParaRPr/>
          </a:p>
        </p:txBody>
      </p:sp>
      <p:sp>
        <p:nvSpPr>
          <p:cNvPr id="386" name="Google Shape;386;p36"/>
          <p:cNvSpPr txBox="1"/>
          <p:nvPr>
            <p:ph idx="2" type="body"/>
          </p:nvPr>
        </p:nvSpPr>
        <p:spPr>
          <a:xfrm>
            <a:off x="6172200" y="2541721"/>
            <a:ext cx="5181600" cy="36352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Refleksi dosen dan pendamping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a. dosen-dosen lainnya perlu memahami dan mengetahui kebutuhan mahasiswa difabel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b. fasilitas dan fleksibilitas yang diberikan ke mahasiswa difabel menunjukkan peningkatan dalam hal partisipasi dan capaian akademik. </a:t>
            </a:r>
            <a:endParaRPr/>
          </a:p>
        </p:txBody>
      </p:sp>
      <p:sp>
        <p:nvSpPr>
          <p:cNvPr id="387" name="Google Shape;387;p36"/>
          <p:cNvSpPr/>
          <p:nvPr/>
        </p:nvSpPr>
        <p:spPr>
          <a:xfrm>
            <a:off x="776250" y="1598825"/>
            <a:ext cx="106395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Bagaimana prinsip UDL meningkatkan partisipasi dan kemampuan mahasiswa dengan kebutuhan khusus? 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2" name="Google Shape;392;p37"/>
          <p:cNvGrpSpPr/>
          <p:nvPr/>
        </p:nvGrpSpPr>
        <p:grpSpPr>
          <a:xfrm>
            <a:off x="421975" y="916789"/>
            <a:ext cx="11260225" cy="5024420"/>
            <a:chOff x="3521" y="381167"/>
            <a:chExt cx="11260225" cy="5024420"/>
          </a:xfrm>
        </p:grpSpPr>
        <p:sp>
          <p:nvSpPr>
            <p:cNvPr id="393" name="Google Shape;393;p37"/>
            <p:cNvSpPr/>
            <p:nvPr/>
          </p:nvSpPr>
          <p:spPr>
            <a:xfrm>
              <a:off x="3521" y="381167"/>
              <a:ext cx="3432995" cy="702074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37"/>
            <p:cNvSpPr txBox="1"/>
            <p:nvPr/>
          </p:nvSpPr>
          <p:spPr>
            <a:xfrm>
              <a:off x="3521" y="381167"/>
              <a:ext cx="3432995" cy="7020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7200" lIns="135125" spcFirstLastPara="1" rIns="135125" wrap="square" tIns="77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alibri"/>
                <a:buNone/>
              </a:pPr>
              <a:r>
                <a:rPr b="0" i="0" lang="en-US" sz="19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Mahasiswa dengan hambatan fisik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37"/>
            <p:cNvSpPr/>
            <p:nvPr/>
          </p:nvSpPr>
          <p:spPr>
            <a:xfrm>
              <a:off x="3521" y="1083242"/>
              <a:ext cx="3432995" cy="4322345"/>
            </a:xfrm>
            <a:prstGeom prst="rect">
              <a:avLst/>
            </a:prstGeom>
            <a:solidFill>
              <a:srgbClr val="CCD3EA">
                <a:alpha val="89411"/>
              </a:srgbClr>
            </a:solidFill>
            <a:ln cap="flat" cmpd="sng" w="12700">
              <a:solidFill>
                <a:srgbClr val="CCD3EA">
                  <a:alpha val="89411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37"/>
            <p:cNvSpPr txBox="1"/>
            <p:nvPr/>
          </p:nvSpPr>
          <p:spPr>
            <a:xfrm>
              <a:off x="3521" y="1083242"/>
              <a:ext cx="3432995" cy="43223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52000" lIns="101325" spcFirstLastPara="1" rIns="135125" wrap="square" tIns="10132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AutoNum type="arabicPeriod"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Ada dosen yang cepat merespon saat bimbingan online yang aksesibel agar mempermudah mahasiswa dengan kursiroda tanpa harus bertemu langsung.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AutoNum type="arabicPeriod"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Di perkuliahan pengganti, dosen berinisiatif untuk dilaksanakan di lantai 1.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37"/>
            <p:cNvSpPr/>
            <p:nvPr/>
          </p:nvSpPr>
          <p:spPr>
            <a:xfrm>
              <a:off x="3917136" y="381167"/>
              <a:ext cx="3432995" cy="702074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37"/>
            <p:cNvSpPr txBox="1"/>
            <p:nvPr/>
          </p:nvSpPr>
          <p:spPr>
            <a:xfrm>
              <a:off x="3917136" y="381167"/>
              <a:ext cx="3432995" cy="7020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7200" lIns="135125" spcFirstLastPara="1" rIns="135125" wrap="square" tIns="77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alibri"/>
                <a:buNone/>
              </a:pPr>
              <a:r>
                <a:rPr b="0" i="0" lang="en-US" sz="19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Mahasiswa Tuli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37"/>
            <p:cNvSpPr/>
            <p:nvPr/>
          </p:nvSpPr>
          <p:spPr>
            <a:xfrm>
              <a:off x="3917136" y="1083242"/>
              <a:ext cx="3432995" cy="4322345"/>
            </a:xfrm>
            <a:prstGeom prst="rect">
              <a:avLst/>
            </a:prstGeom>
            <a:solidFill>
              <a:srgbClr val="CCD3EA">
                <a:alpha val="89411"/>
              </a:srgbClr>
            </a:solidFill>
            <a:ln cap="flat" cmpd="sng" w="12700">
              <a:solidFill>
                <a:srgbClr val="CCD3EA">
                  <a:alpha val="89411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37"/>
            <p:cNvSpPr txBox="1"/>
            <p:nvPr/>
          </p:nvSpPr>
          <p:spPr>
            <a:xfrm>
              <a:off x="3917136" y="1083242"/>
              <a:ext cx="3432995" cy="43223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52000" lIns="101325" spcFirstLastPara="1" rIns="135125" wrap="square" tIns="10132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AutoNum type="arabicPeriod"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Pada saat memberikan tugas, ada dosen yang memberikan waktu tambahan untuk mahasiswa memahami materi.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AutoNum type="arabicPeriod"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Ada dosen yang memberikan waktu tambahan untuk mendiskusikan materi sehingga mahasiswa lebih paham.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AutoNum type="arabicPeriod"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Dua sampai tiga dosen perempuan memastikan pemahaman materi perkuliahan mahasiswa disabilitas dengan bertanya selama perkuliahan.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37"/>
            <p:cNvSpPr/>
            <p:nvPr/>
          </p:nvSpPr>
          <p:spPr>
            <a:xfrm>
              <a:off x="7830751" y="381167"/>
              <a:ext cx="3432995" cy="702074"/>
            </a:xfrm>
            <a:prstGeom prst="rect">
              <a:avLst/>
            </a:prstGeom>
            <a:solidFill>
              <a:srgbClr val="4372C3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37"/>
            <p:cNvSpPr txBox="1"/>
            <p:nvPr/>
          </p:nvSpPr>
          <p:spPr>
            <a:xfrm>
              <a:off x="7830751" y="381167"/>
              <a:ext cx="3432995" cy="7020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7200" lIns="135125" spcFirstLastPara="1" rIns="135125" wrap="square" tIns="77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alibri"/>
                <a:buNone/>
              </a:pPr>
              <a:r>
                <a:rPr b="0" i="0" lang="en-US" sz="19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Mahasiswa dengan hambatan penglihatan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37"/>
            <p:cNvSpPr/>
            <p:nvPr/>
          </p:nvSpPr>
          <p:spPr>
            <a:xfrm>
              <a:off x="7830751" y="1083242"/>
              <a:ext cx="3432995" cy="4322345"/>
            </a:xfrm>
            <a:prstGeom prst="rect">
              <a:avLst/>
            </a:prstGeom>
            <a:solidFill>
              <a:srgbClr val="CCD3EA">
                <a:alpha val="89411"/>
              </a:srgbClr>
            </a:solidFill>
            <a:ln cap="flat" cmpd="sng" w="12700">
              <a:solidFill>
                <a:srgbClr val="CCD3EA">
                  <a:alpha val="89411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37"/>
            <p:cNvSpPr txBox="1"/>
            <p:nvPr/>
          </p:nvSpPr>
          <p:spPr>
            <a:xfrm>
              <a:off x="7830751" y="1083242"/>
              <a:ext cx="3432995" cy="43223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52000" lIns="101325" spcFirstLastPara="1" rIns="135125" wrap="square" tIns="10132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AutoNum type="arabicPeriod"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Pada saat kontrak belajar, kebanyakan dosen bertanya apa saja yang bisa dibantu untuk mahasiswa disabilitas netra.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AutoNum type="arabicPeriod"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Dosen memberikan materi via whatsapp maupun email.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AutoNum type="arabicPeriod"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Kebanyakan dosen untuk penugasan summary film, dimodifikasi menjadi summary audio novel. Pengumpulan tugas tidak harus ditulis tangan, bisa via email, maupun whatsapp.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5" name="Google Shape;405;p37"/>
          <p:cNvSpPr/>
          <p:nvPr/>
        </p:nvSpPr>
        <p:spPr>
          <a:xfrm>
            <a:off x="276759" y="212456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Refleksi mahasiswa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8"/>
          <p:cNvSpPr txBox="1"/>
          <p:nvPr>
            <p:ph type="title"/>
          </p:nvPr>
        </p:nvSpPr>
        <p:spPr>
          <a:xfrm>
            <a:off x="838200" y="1001825"/>
            <a:ext cx="10515600" cy="6888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Contoh fleksibilitas yang terbentuk dalam proses perkuliahan di dalam maupun luar kelas (berdasar photovoice) </a:t>
            </a:r>
            <a:endParaRPr/>
          </a:p>
        </p:txBody>
      </p:sp>
      <p:pic>
        <p:nvPicPr>
          <p:cNvPr id="411" name="Google Shape;411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12249" y="2650796"/>
            <a:ext cx="2571748" cy="2788934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38"/>
          <p:cNvSpPr txBox="1"/>
          <p:nvPr/>
        </p:nvSpPr>
        <p:spPr>
          <a:xfrm>
            <a:off x="1312249" y="5523965"/>
            <a:ext cx="2808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Reader untuk buku teks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3" name="Google Shape;413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07633" y="2348489"/>
            <a:ext cx="2571752" cy="2806128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38"/>
          <p:cNvSpPr txBox="1"/>
          <p:nvPr/>
        </p:nvSpPr>
        <p:spPr>
          <a:xfrm>
            <a:off x="7556744" y="5154634"/>
            <a:ext cx="4360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Pertanyaan diskusi di ketik (visualisasi)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39"/>
          <p:cNvSpPr txBox="1"/>
          <p:nvPr/>
        </p:nvSpPr>
        <p:spPr>
          <a:xfrm>
            <a:off x="2861725" y="6588575"/>
            <a:ext cx="3979200" cy="21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© 201</a:t>
            </a:r>
            <a:r>
              <a:rPr b="1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r>
              <a:rPr b="1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Inclusive Technology Solutions, LLC (mmatp.com)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1" name="Google Shape;421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02000" y="635000"/>
            <a:ext cx="5588000" cy="5588000"/>
          </a:xfrm>
          <a:prstGeom prst="rect">
            <a:avLst/>
          </a:prstGeom>
          <a:noFill/>
          <a:ln cap="flat" cmpd="sng" w="7620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world coffee → Persiapan action plan </a:t>
            </a:r>
            <a:endParaRPr/>
          </a:p>
        </p:txBody>
      </p:sp>
      <p:sp>
        <p:nvSpPr>
          <p:cNvPr id="427" name="Google Shape;427;p4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Identifikasi kebutuhan khusus dari mahasiswa di kelas anda, bagaimana keunikan cara belajarnya yang berbeda dari mahasiswa lainnya?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Bagaimana kita memberikan perkuliahan dengan cara yang berbeda?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Bagaimana kita memberikan memodifikasi perkuliahan sehingga menjadi bermakna dan menarik bagi mahasiswa?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" name="Google Shape;433;g200ab05e9fb_0_13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4312" r="4312" t="0"/>
          <a:stretch/>
        </p:blipFill>
        <p:spPr>
          <a:xfrm>
            <a:off x="9640075" y="974615"/>
            <a:ext cx="2200799" cy="2200801"/>
          </a:xfrm>
          <a:prstGeom prst="rect">
            <a:avLst/>
          </a:prstGeom>
        </p:spPr>
      </p:pic>
      <p:pic>
        <p:nvPicPr>
          <p:cNvPr id="434" name="Google Shape;434;g200ab05e9fb_0_133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0" l="59" r="69" t="0"/>
          <a:stretch/>
        </p:blipFill>
        <p:spPr>
          <a:xfrm>
            <a:off x="5684657" y="2044432"/>
            <a:ext cx="3807000" cy="3806999"/>
          </a:xfrm>
          <a:prstGeom prst="rect">
            <a:avLst/>
          </a:prstGeom>
        </p:spPr>
      </p:pic>
      <p:pic>
        <p:nvPicPr>
          <p:cNvPr id="435" name="Google Shape;435;g200ab05e9fb_0_133"/>
          <p:cNvPicPr preferRelativeResize="0"/>
          <p:nvPr>
            <p:ph idx="4" type="pic"/>
          </p:nvPr>
        </p:nvPicPr>
        <p:blipFill rotWithShape="1">
          <a:blip r:embed="rId5">
            <a:alphaModFix/>
          </a:blip>
          <a:srcRect b="0" l="16666" r="16666" t="0"/>
          <a:stretch/>
        </p:blipFill>
        <p:spPr>
          <a:xfrm>
            <a:off x="9640075" y="3316379"/>
            <a:ext cx="2200801" cy="2200800"/>
          </a:xfrm>
          <a:prstGeom prst="rect">
            <a:avLst/>
          </a:prstGeom>
        </p:spPr>
      </p:pic>
      <p:sp>
        <p:nvSpPr>
          <p:cNvPr id="436" name="Google Shape;436;g200ab05e9fb_0_133"/>
          <p:cNvSpPr txBox="1"/>
          <p:nvPr/>
        </p:nvSpPr>
        <p:spPr>
          <a:xfrm>
            <a:off x="809750" y="1382625"/>
            <a:ext cx="27102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>
                <a:latin typeface="Calibri"/>
                <a:ea typeface="Calibri"/>
                <a:cs typeface="Calibri"/>
                <a:sym typeface="Calibri"/>
              </a:rPr>
              <a:t>MENTORING </a:t>
            </a:r>
            <a:endParaRPr sz="3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g200ab05e9fb_0_133"/>
          <p:cNvSpPr txBox="1"/>
          <p:nvPr/>
        </p:nvSpPr>
        <p:spPr>
          <a:xfrm>
            <a:off x="1107200" y="2379650"/>
            <a:ext cx="38070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Font typeface="Calibri"/>
              <a:buAutoNum type="arabicPeriod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partisipasi aktif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Font typeface="Calibri"/>
              <a:buAutoNum type="arabicPeriod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active listening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Font typeface="Calibri"/>
              <a:buAutoNum type="arabicPeriod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penggunaan nama samaran untuk kasus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Font typeface="Calibri"/>
              <a:buAutoNum type="arabicPeriod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saling menghargai pendapat   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8"/>
          <p:cNvSpPr txBox="1"/>
          <p:nvPr>
            <p:ph type="title"/>
          </p:nvPr>
        </p:nvSpPr>
        <p:spPr>
          <a:xfrm>
            <a:off x="838199" y="1037967"/>
            <a:ext cx="10515600" cy="73243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Prinsip 1: Fleksibilitas dalam representasi </a:t>
            </a:r>
            <a:br>
              <a:rPr lang="en-US"/>
            </a:br>
            <a:r>
              <a:rPr lang="en-US" sz="3100"/>
              <a:t>Apakah anda sudah menyampaikan materi dalam berbagai cara? </a:t>
            </a:r>
            <a:endParaRPr/>
          </a:p>
        </p:txBody>
      </p:sp>
      <p:graphicFrame>
        <p:nvGraphicFramePr>
          <p:cNvPr id="443" name="Google Shape;443;p8"/>
          <p:cNvGraphicFramePr/>
          <p:nvPr/>
        </p:nvGraphicFramePr>
        <p:xfrm>
          <a:off x="373758" y="204903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{5A77AB0F-63C0-4253-B2DA-59C601658381}</a:tableStyleId>
              </a:tblPr>
              <a:tblGrid>
                <a:gridCol w="4419875"/>
                <a:gridCol w="5389425"/>
                <a:gridCol w="1635200"/>
              </a:tblGrid>
              <a:tr h="227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US" sz="1600" u="none" cap="none" strike="noStrike"/>
                        <a:t>Apa yang bisa dilakukan: </a:t>
                      </a:r>
                      <a:endParaRPr b="1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US" sz="1600" u="none" cap="none" strike="noStrike"/>
                        <a:t>Ide</a:t>
                      </a:r>
                      <a:endParaRPr b="1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US" sz="1600" u="none" cap="none" strike="noStrike"/>
                        <a:t>contoh </a:t>
                      </a:r>
                      <a:endParaRPr b="1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886900">
                <a:tc>
                  <a:txBody>
                    <a:bodyPr/>
                    <a:lstStyle/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•"/>
                      </a:pPr>
                      <a:r>
                        <a:rPr b="0" i="0" lang="en-US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Memastikan silabus mendeskripsikan materi dan harapan yang perlu dicapai mahasiswa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095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/>
                </a:tc>
                <a:tc>
                  <a:txBody>
                    <a:bodyPr/>
                    <a:lstStyle/>
                    <a:p>
                      <a:pPr indent="0" lvl="0" marL="4635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600" u="none" cap="none" strike="noStrike"/>
                        <a:t>Membuat visualisasi dari tujuan perkuliahan yang terkoneksi dengan penugasan. Membuat panduan belajar (bacaan dengan pertanyaan kunci, video yang perlu dilihat)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b="0" i="0" lang="en-US" sz="1600" u="sng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A graphic silabus untuk kejelasan struktur perkuliahan 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886900">
                <a:tc>
                  <a:txBody>
                    <a:bodyPr/>
                    <a:lstStyle/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•"/>
                      </a:pPr>
                      <a:r>
                        <a:rPr b="0" i="0" lang="en-US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Menyampaikan berbagai informasi dalam berbagai format (ceramah, tabulasi, video, praktik langsung)</a:t>
                      </a:r>
                      <a:endParaRPr sz="1400" u="none" cap="none" strike="noStrike"/>
                    </a:p>
                    <a:p>
                      <a:pPr indent="-2095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/>
                </a:tc>
                <a:tc>
                  <a:txBody>
                    <a:bodyPr/>
                    <a:lstStyle/>
                    <a:p>
                      <a:pPr indent="0" lvl="0" marL="4635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/>
                        <a:t>Tambangkan file audio sebagai tambahan untuk menjelaskan tugas </a:t>
                      </a:r>
                      <a:r>
                        <a:rPr lang="en-US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utama</a:t>
                      </a:r>
                      <a:r>
                        <a:rPr lang="en-US" sz="1600" u="none" cap="none" strike="noStrike"/>
                        <a:t> (menggunakan Jing=FREE)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sng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https://www.youtube.com/watch?v=rwMon5diIvE</a:t>
                      </a:r>
                      <a:r>
                        <a:rPr b="0" i="0" lang="en-US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400" u="none" cap="none" strike="noStrike"/>
                    </a:p>
                  </a:txBody>
                  <a:tcPr marT="9525" marB="0" marR="9525" marL="9525"/>
                </a:tc>
              </a:tr>
              <a:tr h="667075">
                <a:tc>
                  <a:txBody>
                    <a:bodyPr/>
                    <a:lstStyle/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US" sz="1600" u="none" cap="none" strike="noStrike"/>
                        <a:t>Awali perkuliahan dengan outline mengenai cakupan perkuliahan 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/>
                </a:tc>
                <a:tc>
                  <a:txBody>
                    <a:bodyPr/>
                    <a:lstStyle/>
                    <a:p>
                      <a:pPr indent="0" lvl="0" marL="525463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Awali setiap perkuliahan dengan agenda sehingga mahasiswa mengetahui apa yang akan terjadi dalam 1 pertemuan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/>
                </a:tc>
              </a:tr>
              <a:tr h="667075">
                <a:tc>
                  <a:txBody>
                    <a:bodyPr/>
                    <a:lstStyle/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•"/>
                      </a:pPr>
                      <a:r>
                        <a:rPr b="0" i="0" lang="en-US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Simpulkan beberapa konsep kunci selama perkuliahan dan dikaitkan dengan tujuan perkuliahan </a:t>
                      </a:r>
                      <a:endParaRPr sz="1400" u="none" cap="none" strike="noStrike"/>
                    </a:p>
                  </a:txBody>
                  <a:tcPr marT="9525" marB="0" marR="9525" marL="9525"/>
                </a:tc>
                <a:tc>
                  <a:txBody>
                    <a:bodyPr/>
                    <a:lstStyle/>
                    <a:p>
                      <a:pPr indent="0" lvl="0" marL="4635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Menggunakan aktivitas perkuliahan dengan active learning seperti game, mereviu konsep utama dengan pertanyaan </a:t>
                      </a:r>
                      <a:endParaRPr sz="1400" u="none" cap="none" strike="noStrike"/>
                    </a:p>
                  </a:txBody>
                  <a:tcPr marT="9525" marB="0" marR="9525" marL="95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sng" cap="none" strike="noStrike">
                          <a:solidFill>
                            <a:schemeClr val="hlink"/>
                          </a:solidFill>
                          <a:hlinkClick r:id="rId5"/>
                        </a:rPr>
                        <a:t>https://kahoot.it/</a:t>
                      </a:r>
                      <a:r>
                        <a:rPr lang="en-US" sz="1600" u="none" cap="none" strike="noStrike"/>
                        <a:t> 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/>
                </a:tc>
              </a:tr>
              <a:tr h="886900">
                <a:tc>
                  <a:txBody>
                    <a:bodyPr/>
                    <a:lstStyle/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•"/>
                      </a:pPr>
                      <a:r>
                        <a:rPr b="0" i="0" lang="en-US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Up load semua bacaan yang perlu diselesaikan, hand outs dalam berbagai alternative format (audio, video)</a:t>
                      </a:r>
                      <a:endParaRPr sz="1400" u="none" cap="none" strike="noStrike"/>
                    </a:p>
                    <a:p>
                      <a:pPr indent="-2095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/>
                </a:tc>
                <a:tc>
                  <a:txBody>
                    <a:bodyPr/>
                    <a:lstStyle/>
                    <a:p>
                      <a:pPr indent="0" lvl="0" marL="4635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Memberikan akses materi perkuliahan secara online sehingga mahasiswa dapat mengakses kapan saja </a:t>
                      </a:r>
                      <a:endParaRPr sz="1400" u="none" cap="none" strike="noStrike"/>
                    </a:p>
                  </a:txBody>
                  <a:tcPr marT="9525" marB="0" marR="9525" marL="95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Membuat aksesibilitas dokumen 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Caption youtube </a:t>
                      </a:r>
                      <a:endParaRPr sz="1400" u="none" cap="none" strike="noStrike"/>
                    </a:p>
                  </a:txBody>
                  <a:tcPr marT="9525" marB="0" marR="9525" marL="9525"/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200ab05e9fb_0_266"/>
          <p:cNvSpPr txBox="1"/>
          <p:nvPr>
            <p:ph type="title"/>
          </p:nvPr>
        </p:nvSpPr>
        <p:spPr>
          <a:xfrm>
            <a:off x="838200" y="1001825"/>
            <a:ext cx="10515600" cy="6888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contoh visualisasi keterkaitan CPMK dan evaluasi</a:t>
            </a:r>
            <a:endParaRPr/>
          </a:p>
        </p:txBody>
      </p:sp>
      <p:sp>
        <p:nvSpPr>
          <p:cNvPr id="450" name="Google Shape;450;g200ab05e9fb_0_266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g200ab05e9fb_0_266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Alternatif lain </a:t>
            </a:r>
            <a:r>
              <a:rPr lang="en-US" sz="1200"/>
              <a:t>(Evmenova, 2018, p. 160): </a:t>
            </a:r>
            <a:endParaRPr/>
          </a:p>
        </p:txBody>
      </p:sp>
      <p:graphicFrame>
        <p:nvGraphicFramePr>
          <p:cNvPr id="457" name="Google Shape;457;p9"/>
          <p:cNvGraphicFramePr/>
          <p:nvPr/>
        </p:nvGraphicFramePr>
        <p:xfrm>
          <a:off x="838200" y="1534331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{5A77AB0F-63C0-4253-B2DA-59C601658381}</a:tableStyleId>
              </a:tblPr>
              <a:tblGrid>
                <a:gridCol w="10212100"/>
              </a:tblGrid>
              <a:tr h="433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</a:rPr>
                        <a:t>Menyediakan panduan belajar belajar tertulis maupun online 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solidFill>
                      <a:srgbClr val="AEABAB"/>
                    </a:solidFill>
                  </a:tcPr>
                </a:tc>
              </a:tr>
              <a:tr h="61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</a:rPr>
                        <a:t>Menyediakan opsi untuk membesarkan huruf dan mengatur level kontras 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solidFill>
                      <a:srgbClr val="AEABAB"/>
                    </a:solidFill>
                  </a:tcPr>
                </a:tc>
              </a:tr>
              <a:tr h="433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</a:rPr>
                        <a:t>Memperbesar ukuran huruf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solidFill>
                      <a:srgbClr val="AEABAB"/>
                    </a:solidFill>
                  </a:tcPr>
                </a:tc>
              </a:tr>
              <a:tr h="433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</a:rPr>
                        <a:t>Memberikan transkrip untuk video dan rekaman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solidFill>
                      <a:srgbClr val="AEABAB"/>
                    </a:solidFill>
                  </a:tcPr>
                </a:tc>
              </a:tr>
              <a:tr h="433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</a:rPr>
                        <a:t>Memberikan deskripsi pada gambar dan foto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solidFill>
                      <a:srgbClr val="AEABAB"/>
                    </a:solidFill>
                  </a:tcPr>
                </a:tc>
              </a:tr>
              <a:tr h="433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</a:rPr>
                        <a:t>Memberikan alat untuk menunjukkan proses 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solidFill>
                      <a:srgbClr val="AEABAB"/>
                    </a:solidFill>
                  </a:tcPr>
                </a:tc>
              </a:tr>
              <a:tr h="433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</a:rPr>
                        <a:t>Menunjukkan proses (</a:t>
                      </a:r>
                      <a:r>
                        <a:rPr lang="en-US" sz="2400" u="sng" cap="none" strike="noStrike">
                          <a:solidFill>
                            <a:schemeClr val="dk1"/>
                          </a:solidFill>
                          <a:hlinkClick r:id="rId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ShowMe</a:t>
                      </a: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</a:rPr>
                        <a:t> app atau video)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solidFill>
                      <a:srgbClr val="AEABAB"/>
                    </a:solidFill>
                  </a:tcPr>
                </a:tc>
              </a:tr>
              <a:tr h="491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>
                          <a:solidFill>
                            <a:srgbClr val="FFFF00"/>
                          </a:solidFill>
                        </a:rPr>
                        <a:t>Memberikan versi digital dari buku maupun sumber perkuliahan lainnya</a:t>
                      </a:r>
                      <a:endParaRPr sz="2400" u="none" cap="none" strike="noStrike">
                        <a:solidFill>
                          <a:srgbClr val="FFFF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solidFill>
                      <a:srgbClr val="AEABAB"/>
                    </a:solidFill>
                  </a:tcPr>
                </a:tc>
              </a:tr>
              <a:tr h="433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</a:rPr>
                        <a:t>Secara verbal menjelaskan panduan tertulis 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solidFill>
                      <a:srgbClr val="AEABAB"/>
                    </a:solidFill>
                  </a:tcPr>
                </a:tc>
              </a:tr>
              <a:tr h="433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</a:rPr>
                        <a:t>Menggunakan fitur aksesibility yang ada di berbagai teknologi 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solidFill>
                      <a:srgbClr val="AEABA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10"/>
          <p:cNvSpPr txBox="1"/>
          <p:nvPr>
            <p:ph type="title"/>
          </p:nvPr>
        </p:nvSpPr>
        <p:spPr>
          <a:xfrm>
            <a:off x="838200" y="1001825"/>
            <a:ext cx="10515600" cy="6888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Prinsip 2: Fleksibilitas dalam ekspresi </a:t>
            </a:r>
            <a:br>
              <a:rPr lang="en-US"/>
            </a:br>
            <a:r>
              <a:rPr lang="en-US" sz="2000"/>
              <a:t>Apakah mahasiswa dapat menunjukkan hasil belajar mereka dalam berbagai cara?</a:t>
            </a:r>
            <a:endParaRPr/>
          </a:p>
        </p:txBody>
      </p:sp>
      <p:graphicFrame>
        <p:nvGraphicFramePr>
          <p:cNvPr id="463" name="Google Shape;463;p10"/>
          <p:cNvGraphicFramePr/>
          <p:nvPr/>
        </p:nvGraphicFramePr>
        <p:xfrm>
          <a:off x="185979" y="16906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{5A77AB0F-63C0-4253-B2DA-59C601658381}</a:tableStyleId>
              </a:tblPr>
              <a:tblGrid>
                <a:gridCol w="4611225"/>
                <a:gridCol w="5457975"/>
                <a:gridCol w="1678525"/>
              </a:tblGrid>
              <a:tr h="505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Apa yang bisa dilakukan: </a:t>
                      </a:r>
                      <a:endParaRPr b="1" i="0" sz="1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Ide</a:t>
                      </a:r>
                      <a:endParaRPr b="1" i="0" sz="1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contoh </a:t>
                      </a:r>
                      <a:endParaRPr b="1" i="0" sz="1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0" marR="9525" marL="9525" anchor="b"/>
                </a:tc>
              </a:tr>
              <a:tr h="1761050">
                <a:tc>
                  <a:txBody>
                    <a:bodyPr/>
                    <a:lstStyle/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•"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Gunakan berbagai evaluasi perkuliahan untuk memberi kesempatan mahasiswa mengekspresikan apa yang mereka pelajari dalam berbagai cara </a:t>
                      </a:r>
                      <a:endParaRPr sz="1400" u="none" cap="none" strike="noStrike"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AutoNum type="arabicPeriod"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Quiz, studi kasus, membuat model, dan presentasi dapat menjadi alternative dari ujian tertulis </a:t>
                      </a:r>
                      <a:endParaRPr sz="1400" u="none" cap="none" strike="noStrike"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0" marR="9525" marL="9525" anchor="ctr"/>
                </a:tc>
              </a:tr>
              <a:tr h="1214625">
                <a:tc>
                  <a:txBody>
                    <a:bodyPr/>
                    <a:lstStyle/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•"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Berikan mahasisiwa pilihan untuk metode evaluasi untuk menampilkan hasil belajar mereka </a:t>
                      </a:r>
                      <a:endParaRPr sz="1400" u="none" cap="none" strike="noStrike"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Mahasiswa dapat diberi pilihan: poster presentasi, laporan penelitian, atau membuat video </a:t>
                      </a:r>
                      <a:endParaRPr sz="1400" u="none" cap="none" strike="noStrike"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0" marR="9525" marL="9525" anchor="ctr"/>
                </a:tc>
              </a:tr>
              <a:tr h="1320675">
                <a:tc>
                  <a:txBody>
                    <a:bodyPr/>
                    <a:lstStyle/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Menggunakan teknologi untuk memfasilitasi komunikasi dan partisipasi di kelas </a:t>
                      </a:r>
                      <a:endParaRPr sz="1400" u="none" cap="none" strike="noStrike"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Penggunaan blogs, twitter, social media lain untuk memberikan kesempatan mahasiswa merefleksikan hasil belajar mereka </a:t>
                      </a:r>
                      <a:endParaRPr sz="1400" u="none" cap="none" strike="noStrike"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Pool everywhere </a:t>
                      </a:r>
                      <a:endParaRPr sz="1400" u="none" cap="none" strike="noStrike"/>
                    </a:p>
                  </a:txBody>
                  <a:tcPr marT="9525" marB="0" marR="9525" marL="95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Alternatif lain </a:t>
            </a:r>
            <a:r>
              <a:rPr lang="en-US" sz="1200"/>
              <a:t>(Evmenova, 2018, p. 160): </a:t>
            </a:r>
            <a:endParaRPr/>
          </a:p>
        </p:txBody>
      </p:sp>
      <p:graphicFrame>
        <p:nvGraphicFramePr>
          <p:cNvPr id="469" name="Google Shape;469;p11"/>
          <p:cNvGraphicFramePr/>
          <p:nvPr/>
        </p:nvGraphicFramePr>
        <p:xfrm>
          <a:off x="838200" y="1414214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{5A77AB0F-63C0-4253-B2DA-59C601658381}</a:tableStyleId>
              </a:tblPr>
              <a:tblGrid>
                <a:gridCol w="10971500"/>
              </a:tblGrid>
              <a:tr h="557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</a:rPr>
                        <a:t>Memberikan opsi panduan dengan deskripsi dan gambar 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solidFill>
                      <a:srgbClr val="AEABAB"/>
                    </a:solidFill>
                  </a:tcPr>
                </a:tc>
              </a:tr>
              <a:tr h="462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</a:rPr>
                        <a:t>Memberikan poin-poin kunci 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solidFill>
                      <a:srgbClr val="AEABAB"/>
                    </a:solidFill>
                  </a:tcPr>
                </a:tc>
              </a:tr>
              <a:tr h="859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</a:rPr>
                        <a:t>Menampilkan definisi dari istilah kunci dan atau khusus (di tempel di dinding, kartu istilah)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solidFill>
                      <a:srgbClr val="AEABAB"/>
                    </a:solidFill>
                  </a:tcPr>
                </a:tc>
              </a:tr>
              <a:tr h="462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</a:rPr>
                        <a:t>Menggunakan fasilitas recording 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solidFill>
                      <a:srgbClr val="AEABAB"/>
                    </a:solidFill>
                  </a:tcPr>
                </a:tc>
              </a:tr>
              <a:tr h="1005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</a:rPr>
                        <a:t>Mengembangkan materi perkuliahan disertai link-link yang memuat penjelasan lebih lanjut tentang materi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solidFill>
                      <a:srgbClr val="AEABAB"/>
                    </a:solidFill>
                  </a:tcPr>
                </a:tc>
              </a:tr>
              <a:tr h="650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</a:rPr>
                        <a:t>Memberikan istilah kunci dengan gambar 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solidFill>
                      <a:srgbClr val="AEABAB"/>
                    </a:solidFill>
                  </a:tcPr>
                </a:tc>
              </a:tr>
              <a:tr h="542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</a:rPr>
                        <a:t>Menyediakan link untuk alat penerjemah (e.g., google translate)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solidFill>
                      <a:srgbClr val="AEABAB"/>
                    </a:solidFill>
                  </a:tcPr>
                </a:tc>
              </a:tr>
              <a:tr h="537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</a:rPr>
                        <a:t>Menyediakan ‘peer tutor’ untuk mahasiswa tertentu 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solidFill>
                      <a:srgbClr val="AEABA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2"/>
          <p:cNvSpPr txBox="1"/>
          <p:nvPr>
            <p:ph type="title"/>
          </p:nvPr>
        </p:nvSpPr>
        <p:spPr>
          <a:xfrm>
            <a:off x="838200" y="1001825"/>
            <a:ext cx="10950146" cy="6888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Prinsip 3: fleksibilitas dalam keterlibatan mahasiswa</a:t>
            </a:r>
            <a:br>
              <a:rPr lang="en-US"/>
            </a:br>
            <a:endParaRPr/>
          </a:p>
        </p:txBody>
      </p:sp>
      <p:graphicFrame>
        <p:nvGraphicFramePr>
          <p:cNvPr id="475" name="Google Shape;475;p12"/>
          <p:cNvGraphicFramePr/>
          <p:nvPr/>
        </p:nvGraphicFramePr>
        <p:xfrm>
          <a:off x="309965" y="1386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{5A77AB0F-63C0-4253-B2DA-59C601658381}</a:tableStyleId>
              </a:tblPr>
              <a:tblGrid>
                <a:gridCol w="4707925"/>
                <a:gridCol w="5056250"/>
                <a:gridCol w="1534100"/>
              </a:tblGrid>
              <a:tr h="438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/>
                        <a:t>Apa yang bisa dilakukan: </a:t>
                      </a:r>
                      <a:endParaRPr b="1" i="0" sz="18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/>
                        <a:t>Ide</a:t>
                      </a:r>
                      <a:endParaRPr b="1" i="0" sz="18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/>
                        <a:t>contoh </a:t>
                      </a:r>
                      <a:endParaRPr b="1" i="0" sz="18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793475">
                <a:tc>
                  <a:txBody>
                    <a:bodyPr/>
                    <a:lstStyle/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•"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Beri tantangan perkuliahan yang sesuai dengan tantangan di masyarakat </a:t>
                      </a:r>
                      <a:endParaRPr sz="1400" u="none" cap="none" strike="noStrike"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AutoNum type="arabicPeriod"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Kembangkan evaluasi berbasis kompetensi yang mendemonstrasikan tujuan perkuliahan 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project-based </a:t>
                      </a:r>
                      <a:endParaRPr sz="1400" u="none" cap="none" strike="noStrike"/>
                    </a:p>
                  </a:txBody>
                  <a:tcPr marT="9525" marB="0" marR="9525" marL="9525" anchor="ctr"/>
                </a:tc>
              </a:tr>
              <a:tr h="704550">
                <a:tc>
                  <a:txBody>
                    <a:bodyPr/>
                    <a:lstStyle/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•"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Memberikan feedback dan dukungan terhadap tugas mahasiswa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Memberi kesempatan mahasiswa untuk memperbaiki sesuai feedback </a:t>
                      </a:r>
                      <a:endParaRPr sz="1400" u="none" cap="none" strike="noStrike"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narrative feedback</a:t>
                      </a:r>
                      <a:endParaRPr sz="1400" u="none" cap="none" strike="noStrike"/>
                    </a:p>
                  </a:txBody>
                  <a:tcPr marT="9525" marB="0" marR="9525" marL="9525" anchor="ctr"/>
                </a:tc>
              </a:tr>
              <a:tr h="1145900">
                <a:tc>
                  <a:txBody>
                    <a:bodyPr/>
                    <a:lstStyle/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Menyediakan perluasan materi melalui penugasan membaca dengan berbagai teknologi pendukung (contoh: simulasi interaktif) </a:t>
                      </a:r>
                      <a:endParaRPr sz="1400" u="none" cap="none" strike="noStrike"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Daftar pertanyaan sebagai panduan dalam membaca dapat diberikan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Menugaskan mahasiswa menonton video yang terkait dengan bahan bacaan </a:t>
                      </a:r>
                      <a:endParaRPr sz="1400" u="none" cap="none" strike="noStrike"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</a:tr>
              <a:tr h="877775">
                <a:tc>
                  <a:txBody>
                    <a:bodyPr/>
                    <a:lstStyle/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Menyediakan waktu tertentu untuk diskusi di luar kuliah untuk mahasiswa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Berbagai alternative yang dapat ditawarkan: pertemuan langsung, telephone, whatsaap, online call </a:t>
                      </a:r>
                      <a:endParaRPr sz="1400" u="none" cap="none" strike="noStrike"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</a:tr>
              <a:tr h="1145900">
                <a:tc>
                  <a:txBody>
                    <a:bodyPr/>
                    <a:lstStyle/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Char char="•"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Memberikan tugas untuk meningkatkan partisipasi aktif mahasiswa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Menggunakan berbagai teknik pembelajaran aktif </a:t>
                      </a:r>
                      <a:endParaRPr sz="1400" u="none" cap="none" strike="noStrike"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3"/>
          <p:cNvSpPr txBox="1"/>
          <p:nvPr>
            <p:ph type="title"/>
          </p:nvPr>
        </p:nvSpPr>
        <p:spPr>
          <a:xfrm>
            <a:off x="838200" y="1001825"/>
            <a:ext cx="10515600" cy="6888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Alternatif lain </a:t>
            </a:r>
            <a:r>
              <a:rPr lang="en-US" sz="1200"/>
              <a:t>(Evmenova, 2018, p. 160): </a:t>
            </a:r>
            <a:endParaRPr/>
          </a:p>
        </p:txBody>
      </p:sp>
      <p:graphicFrame>
        <p:nvGraphicFramePr>
          <p:cNvPr id="481" name="Google Shape;481;p13"/>
          <p:cNvGraphicFramePr/>
          <p:nvPr/>
        </p:nvGraphicFramePr>
        <p:xfrm>
          <a:off x="838200" y="1983783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{5A77AB0F-63C0-4253-B2DA-59C601658381}</a:tableStyleId>
              </a:tblPr>
              <a:tblGrid>
                <a:gridCol w="10515600"/>
              </a:tblGrid>
              <a:tr h="836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</a:rPr>
                        <a:t>Menunjukkan video, gunakan </a:t>
                      </a:r>
                      <a:r>
                        <a:rPr lang="en-US" sz="2400" u="sng" cap="none" strike="noStrike">
                          <a:solidFill>
                            <a:schemeClr val="dk1"/>
                          </a:solidFill>
                          <a:hlinkClick r:id="rId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Pool Everywhere</a:t>
                      </a: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</a:rPr>
                        <a:t> untuk mengaktifkan pengetahuan sebelumnya 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solidFill>
                      <a:srgbClr val="AEABAB"/>
                    </a:solidFill>
                  </a:tcPr>
                </a:tc>
              </a:tr>
              <a:tr h="476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</a:rPr>
                        <a:t>Mulai dengan KWL, Think Puzzle Explore, atau aktivitas pembuka lainnya 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solidFill>
                      <a:srgbClr val="AEABAB"/>
                    </a:solidFill>
                  </a:tcPr>
                </a:tc>
              </a:tr>
              <a:tr h="841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</a:rPr>
                        <a:t>Menggunakan visualisasi dan media-media pendukung (nyata) untuk menampilkan materi kuliah 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solidFill>
                      <a:srgbClr val="AEABAB"/>
                    </a:solidFill>
                  </a:tcPr>
                </a:tc>
              </a:tr>
              <a:tr h="476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</a:rPr>
                        <a:t>Mengkaitkan materi perkuliahan dengan perkuliahan lainnya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solidFill>
                      <a:srgbClr val="AEABAB"/>
                    </a:solidFill>
                  </a:tcPr>
                </a:tc>
              </a:tr>
              <a:tr h="832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</a:rPr>
                        <a:t>Membuat alur yang jelas (misal: untuk membuat tugas kuliah, praktikum, menyelesaikan soal)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solidFill>
                      <a:srgbClr val="AEABAB"/>
                    </a:solidFill>
                  </a:tcPr>
                </a:tc>
              </a:tr>
              <a:tr h="476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</a:rPr>
                        <a:t>Menggunakan permainan peran yang merepresentasi kehidupan nyata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solidFill>
                      <a:srgbClr val="AEABAB"/>
                    </a:solidFill>
                  </a:tcPr>
                </a:tc>
              </a:tr>
              <a:tr h="476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</a:rPr>
                        <a:t>Menggunakan graphic organizer (misal: Popplet, Padlet)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solidFill>
                      <a:srgbClr val="AEABA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Aksesibilitas pada word </a:t>
            </a:r>
            <a:endParaRPr/>
          </a:p>
        </p:txBody>
      </p:sp>
      <p:sp>
        <p:nvSpPr>
          <p:cNvPr id="487" name="Google Shape;487;p2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Penggunaan </a:t>
            </a:r>
            <a:r>
              <a:rPr i="1" lang="en-US"/>
              <a:t>Accesibiliy Checker</a:t>
            </a:r>
            <a:r>
              <a:rPr lang="en-US"/>
              <a:t> pada Ms Office 2016 dan di versi yang terbaru.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Penggunaan headings 🡪 navigasi screen reader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Mencantukan Text alternative untuk gambar, bentuk, grafik, tabel (deskripsi isi tabel, gambar, bentuk dll)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Link🡪 untuk pengguna </a:t>
            </a:r>
            <a:r>
              <a:rPr i="1" lang="en-US"/>
              <a:t>screen reader</a:t>
            </a:r>
            <a:r>
              <a:rPr lang="en-US"/>
              <a:t> dapat membaca dokumen dengan menavigasi dari tautan ke tautan. Hindari teks tautan ambigu yang sulit dipahami di luar konteks (mis., "Klik di sini").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30"/>
          <p:cNvSpPr txBox="1"/>
          <p:nvPr>
            <p:ph type="title"/>
          </p:nvPr>
        </p:nvSpPr>
        <p:spPr>
          <a:xfrm>
            <a:off x="736600" y="42386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Aksesibilitas pada PowerPoint </a:t>
            </a:r>
            <a:endParaRPr/>
          </a:p>
        </p:txBody>
      </p:sp>
      <p:sp>
        <p:nvSpPr>
          <p:cNvPr id="493" name="Google Shape;493;p3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Microsoft telah mengidentifikasi beberapa </a:t>
            </a:r>
            <a:r>
              <a:rPr b="1" i="1" lang="en-US">
                <a:latin typeface="Calibri"/>
                <a:ea typeface="Calibri"/>
                <a:cs typeface="Calibri"/>
                <a:sym typeface="Calibri"/>
              </a:rPr>
              <a:t>template</a:t>
            </a:r>
            <a:r>
              <a:rPr b="1" lang="en-US">
                <a:latin typeface="Calibri"/>
                <a:ea typeface="Calibri"/>
                <a:cs typeface="Calibri"/>
                <a:sym typeface="Calibri"/>
              </a:rPr>
              <a:t> yang dioptimalkan untuk aksesibilitas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setiap </a:t>
            </a:r>
            <a:r>
              <a:rPr i="1" lang="en-US"/>
              <a:t>slide</a:t>
            </a:r>
            <a:r>
              <a:rPr lang="en-US"/>
              <a:t> memiliki judul deskriptif🡪 mempermudah reader membaca dan menavigasi presentasi.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Mencantumkan Text alternative untuk gambar, bentuk, grafik, tabel (deskripsi isi tabel, gambar, bentuk dll)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t/>
            </a:r>
            <a:endParaRPr sz="4400">
              <a:latin typeface="Arial"/>
              <a:ea typeface="Arial"/>
              <a:cs typeface="Arial"/>
              <a:sym typeface="Arial"/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Hasil gambar untuk logo klik" id="494" name="Google Shape;494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57200"/>
            <a:ext cx="76200" cy="7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41"/>
          <p:cNvSpPr txBox="1"/>
          <p:nvPr/>
        </p:nvSpPr>
        <p:spPr>
          <a:xfrm>
            <a:off x="838200" y="921180"/>
            <a:ext cx="10515600" cy="685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Referensi 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41"/>
          <p:cNvSpPr txBox="1"/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CAST (2018). Universal design for learning guidelines version 2.2. Retrieved from http://udlguidelines.cast.org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Rappolt-Schlichtmann, G., Daley, S. G., &amp; Rose, L.T., Eds. (2012).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research reader in universal design for learning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Cambridge, MA: Harvard Education Press.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Evmenova, A. (2018). Preparing teachers to use universal design for learning to support diverse learners. </a:t>
            </a: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Journal of Online Learning Research. 4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(2), 147-171.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08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08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2022-10-12T02:43:56Z</dcterms:created>
  <dc:creator>Mareta Puspita</dc:creator>
</cp:coreProperties>
</file>